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sldIdLst>
    <p:sldId id="256" r:id="rId2"/>
    <p:sldId id="300" r:id="rId3"/>
    <p:sldId id="260" r:id="rId4"/>
    <p:sldId id="284" r:id="rId5"/>
    <p:sldId id="274" r:id="rId6"/>
    <p:sldId id="282" r:id="rId7"/>
    <p:sldId id="283" r:id="rId8"/>
    <p:sldId id="269" r:id="rId9"/>
    <p:sldId id="272" r:id="rId10"/>
    <p:sldId id="270" r:id="rId11"/>
    <p:sldId id="267" r:id="rId12"/>
    <p:sldId id="258" r:id="rId13"/>
    <p:sldId id="273" r:id="rId14"/>
    <p:sldId id="281" r:id="rId15"/>
    <p:sldId id="297" r:id="rId16"/>
    <p:sldId id="296" r:id="rId17"/>
    <p:sldId id="293" r:id="rId18"/>
    <p:sldId id="277" r:id="rId19"/>
    <p:sldId id="287" r:id="rId20"/>
    <p:sldId id="288" r:id="rId21"/>
    <p:sldId id="286" r:id="rId22"/>
    <p:sldId id="291" r:id="rId23"/>
    <p:sldId id="292" r:id="rId24"/>
    <p:sldId id="301" r:id="rId25"/>
    <p:sldId id="295" r:id="rId26"/>
    <p:sldId id="257" r:id="rId27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191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4355"/>
    <p:restoredTop sz="96327"/>
  </p:normalViewPr>
  <p:slideViewPr>
    <p:cSldViewPr>
      <p:cViewPr varScale="1">
        <p:scale>
          <a:sx n="88" d="100"/>
          <a:sy n="88" d="100"/>
        </p:scale>
        <p:origin x="324" y="6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DB061BA-D9F4-614B-9434-A3AA31715770}" type="doc">
      <dgm:prSet loTypeId="urn:microsoft.com/office/officeart/2005/8/layout/vList5" loCatId="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72A07B88-0066-974E-82A2-42F883D9FA3D}">
      <dgm:prSet phldrT="[Text]"/>
      <dgm:spPr/>
      <dgm:t>
        <a:bodyPr/>
        <a:lstStyle/>
        <a:p>
          <a:r>
            <a:rPr lang="en-US" b="0" dirty="0">
              <a:latin typeface="Calibri" panose="020F0502020204030204" pitchFamily="34" charset="0"/>
              <a:cs typeface="Calibri" panose="020F0502020204030204" pitchFamily="34" charset="0"/>
            </a:rPr>
            <a:t>Understand Cancer Biology and Use this Knowledge to Improve Cancer Therapies and Outcomes </a:t>
          </a:r>
        </a:p>
      </dgm:t>
    </dgm:pt>
    <dgm:pt modelId="{753D9DD4-D293-3B48-AA9D-8BBF8C8F31DE}" type="parTrans" cxnId="{AF983A4B-4E4E-FA4B-8E8A-F7B3FDC705FF}">
      <dgm:prSet/>
      <dgm:spPr/>
      <dgm:t>
        <a:bodyPr/>
        <a:lstStyle/>
        <a:p>
          <a:endParaRPr lang="en-US"/>
        </a:p>
      </dgm:t>
    </dgm:pt>
    <dgm:pt modelId="{2B674962-3E06-F348-ABFE-722DE82C8C72}" type="sibTrans" cxnId="{AF983A4B-4E4E-FA4B-8E8A-F7B3FDC705FF}">
      <dgm:prSet/>
      <dgm:spPr/>
      <dgm:t>
        <a:bodyPr/>
        <a:lstStyle/>
        <a:p>
          <a:endParaRPr lang="en-US"/>
        </a:p>
      </dgm:t>
    </dgm:pt>
    <dgm:pt modelId="{D7F7E336-860E-3A49-95F6-941B396E51DF}">
      <dgm:prSet phldrT="[Text]" custT="1"/>
      <dgm:spPr/>
      <dgm:t>
        <a:bodyPr/>
        <a:lstStyle/>
        <a:p>
          <a:r>
            <a:rPr lang="en-US" sz="2800" b="1" dirty="0">
              <a:latin typeface="Calibri" panose="020F0502020204030204" pitchFamily="34" charset="0"/>
              <a:cs typeface="Calibri" panose="020F0502020204030204" pitchFamily="34" charset="0"/>
            </a:rPr>
            <a:t>Patient Reported Data</a:t>
          </a:r>
        </a:p>
      </dgm:t>
    </dgm:pt>
    <dgm:pt modelId="{0FE97E08-0B38-544E-A419-FF671F9F2CB4}" type="parTrans" cxnId="{CBA11765-1B8E-2E4F-950A-299EF4433442}">
      <dgm:prSet/>
      <dgm:spPr/>
      <dgm:t>
        <a:bodyPr/>
        <a:lstStyle/>
        <a:p>
          <a:endParaRPr lang="en-US"/>
        </a:p>
      </dgm:t>
    </dgm:pt>
    <dgm:pt modelId="{3975A175-2DD8-844E-845A-F966BA459C67}" type="sibTrans" cxnId="{CBA11765-1B8E-2E4F-950A-299EF4433442}">
      <dgm:prSet/>
      <dgm:spPr/>
      <dgm:t>
        <a:bodyPr/>
        <a:lstStyle/>
        <a:p>
          <a:endParaRPr lang="en-US"/>
        </a:p>
      </dgm:t>
    </dgm:pt>
    <dgm:pt modelId="{601A1B5E-70D7-714F-8579-F39BC522DE1D}">
      <dgm:prSet phldrT="[Text]"/>
      <dgm:spPr/>
      <dgm:t>
        <a:bodyPr/>
        <a:lstStyle/>
        <a:p>
          <a:r>
            <a:rPr lang="en-US">
              <a:effectLst/>
              <a:latin typeface="Calibri" panose="020F0502020204030204" pitchFamily="34" charset="0"/>
              <a:cs typeface="Calibri" panose="020F0502020204030204" pitchFamily="34" charset="0"/>
            </a:rPr>
            <a:t>Reduce the Burden of Cancer and Its Treatment for Patients and Their Carers</a:t>
          </a:r>
          <a:endParaRPr lang="en-U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595DA0A8-EA4C-8B40-8944-9DF58B97A308}" type="parTrans" cxnId="{AF6B430D-834B-134C-B7C8-F5DE8F304692}">
      <dgm:prSet/>
      <dgm:spPr/>
      <dgm:t>
        <a:bodyPr/>
        <a:lstStyle/>
        <a:p>
          <a:endParaRPr lang="en-US"/>
        </a:p>
      </dgm:t>
    </dgm:pt>
    <dgm:pt modelId="{7360FF21-CB46-1948-B14E-F8414E76EBF7}" type="sibTrans" cxnId="{AF6B430D-834B-134C-B7C8-F5DE8F304692}">
      <dgm:prSet/>
      <dgm:spPr/>
      <dgm:t>
        <a:bodyPr/>
        <a:lstStyle/>
        <a:p>
          <a:endParaRPr lang="en-US"/>
        </a:p>
      </dgm:t>
    </dgm:pt>
    <dgm:pt modelId="{F6FE4C06-580F-EF4D-A723-12B7C684C069}">
      <dgm:prSet phldrT="[Text]" custT="1"/>
      <dgm:spPr/>
      <dgm:t>
        <a:bodyPr/>
        <a:lstStyle/>
        <a:p>
          <a:r>
            <a:rPr lang="en-US" sz="2800" b="1" dirty="0">
              <a:latin typeface="Calibri" panose="020F0502020204030204" pitchFamily="34" charset="0"/>
              <a:cs typeface="Calibri" panose="020F0502020204030204" pitchFamily="34" charset="0"/>
            </a:rPr>
            <a:t>Real-World Data</a:t>
          </a:r>
        </a:p>
      </dgm:t>
    </dgm:pt>
    <dgm:pt modelId="{C24011EF-A791-C646-BE0F-B07576943DC6}" type="parTrans" cxnId="{A76C981F-59F6-6147-8E1A-87DE40E49AC5}">
      <dgm:prSet/>
      <dgm:spPr/>
      <dgm:t>
        <a:bodyPr/>
        <a:lstStyle/>
        <a:p>
          <a:endParaRPr lang="en-US"/>
        </a:p>
      </dgm:t>
    </dgm:pt>
    <dgm:pt modelId="{A1BB0261-8736-544A-9CD8-0D3881631BBD}" type="sibTrans" cxnId="{A76C981F-59F6-6147-8E1A-87DE40E49AC5}">
      <dgm:prSet/>
      <dgm:spPr/>
      <dgm:t>
        <a:bodyPr/>
        <a:lstStyle/>
        <a:p>
          <a:endParaRPr lang="en-US"/>
        </a:p>
      </dgm:t>
    </dgm:pt>
    <dgm:pt modelId="{08517930-4D48-E247-8348-0413609A82CE}">
      <dgm:prSet phldrT="[Text]"/>
      <dgm:spPr/>
      <dgm:t>
        <a:bodyPr/>
        <a:lstStyle/>
        <a:p>
          <a:r>
            <a:rPr lang="en-US" b="0">
              <a:latin typeface="Calibri" panose="020F0502020204030204" pitchFamily="34" charset="0"/>
              <a:cs typeface="Calibri" panose="020F0502020204030204" pitchFamily="34" charset="0"/>
            </a:rPr>
            <a:t>Improve Cancer Care by Demonstrating the Value of Cancer Treatments</a:t>
          </a:r>
        </a:p>
      </dgm:t>
    </dgm:pt>
    <dgm:pt modelId="{1221E420-0FE0-9F41-8E32-A695FA3DF667}" type="parTrans" cxnId="{420C7978-D231-4E4E-A780-52C82211A36C}">
      <dgm:prSet/>
      <dgm:spPr/>
      <dgm:t>
        <a:bodyPr/>
        <a:lstStyle/>
        <a:p>
          <a:endParaRPr lang="en-US"/>
        </a:p>
      </dgm:t>
    </dgm:pt>
    <dgm:pt modelId="{AA774569-E278-4649-8FEF-B2122686163C}" type="sibTrans" cxnId="{420C7978-D231-4E4E-A780-52C82211A36C}">
      <dgm:prSet/>
      <dgm:spPr/>
      <dgm:t>
        <a:bodyPr/>
        <a:lstStyle/>
        <a:p>
          <a:endParaRPr lang="en-US"/>
        </a:p>
      </dgm:t>
    </dgm:pt>
    <dgm:pt modelId="{9FFE7A64-A456-4548-AD39-8C46190AF25A}">
      <dgm:prSet phldrT="[Text]" custT="1"/>
      <dgm:spPr/>
      <dgm:t>
        <a:bodyPr/>
        <a:lstStyle/>
        <a:p>
          <a:r>
            <a:rPr lang="en-US" sz="2800" b="1" u="none" dirty="0">
              <a:latin typeface="Calibri" panose="020F0502020204030204" pitchFamily="34" charset="0"/>
              <a:cs typeface="Calibri" panose="020F0502020204030204" pitchFamily="34" charset="0"/>
            </a:rPr>
            <a:t>Correlative Science Data</a:t>
          </a:r>
        </a:p>
      </dgm:t>
    </dgm:pt>
    <dgm:pt modelId="{89F490A4-DB14-4C42-866B-855A912AA80E}" type="sibTrans" cxnId="{49151D31-61A4-D746-B663-F6BCA7D1E87F}">
      <dgm:prSet/>
      <dgm:spPr/>
      <dgm:t>
        <a:bodyPr/>
        <a:lstStyle/>
        <a:p>
          <a:endParaRPr lang="en-US"/>
        </a:p>
      </dgm:t>
    </dgm:pt>
    <dgm:pt modelId="{BAAD098B-15FF-6C40-A5C6-127417CD7038}" type="parTrans" cxnId="{49151D31-61A4-D746-B663-F6BCA7D1E87F}">
      <dgm:prSet/>
      <dgm:spPr/>
      <dgm:t>
        <a:bodyPr/>
        <a:lstStyle/>
        <a:p>
          <a:endParaRPr lang="en-US"/>
        </a:p>
      </dgm:t>
    </dgm:pt>
    <dgm:pt modelId="{A1864B72-0D26-CA41-91F0-C33D1786AB2C}" type="pres">
      <dgm:prSet presAssocID="{2DB061BA-D9F4-614B-9434-A3AA31715770}" presName="Name0" presStyleCnt="0">
        <dgm:presLayoutVars>
          <dgm:dir/>
          <dgm:animLvl val="lvl"/>
          <dgm:resizeHandles val="exact"/>
        </dgm:presLayoutVars>
      </dgm:prSet>
      <dgm:spPr/>
    </dgm:pt>
    <dgm:pt modelId="{524B531D-8FCC-CF4E-A0A6-66A511D7AA6F}" type="pres">
      <dgm:prSet presAssocID="{9FFE7A64-A456-4548-AD39-8C46190AF25A}" presName="linNode" presStyleCnt="0"/>
      <dgm:spPr/>
    </dgm:pt>
    <dgm:pt modelId="{EF11492A-F7C0-FB41-8D3C-86F1076FB6A1}" type="pres">
      <dgm:prSet presAssocID="{9FFE7A64-A456-4548-AD39-8C46190AF25A}" presName="parentText" presStyleLbl="node1" presStyleIdx="0" presStyleCnt="3" custLinFactX="11" custLinFactNeighborX="100000" custLinFactNeighborY="5327">
        <dgm:presLayoutVars>
          <dgm:chMax val="1"/>
          <dgm:bulletEnabled val="1"/>
        </dgm:presLayoutVars>
      </dgm:prSet>
      <dgm:spPr/>
    </dgm:pt>
    <dgm:pt modelId="{3028D9D1-EF21-384B-9E65-EFA4B7ED3F55}" type="pres">
      <dgm:prSet presAssocID="{9FFE7A64-A456-4548-AD39-8C46190AF25A}" presName="descendantText" presStyleLbl="alignAccFollowNode1" presStyleIdx="0" presStyleCnt="3" custLinFactNeighborX="-99847" custLinFactNeighborY="962">
        <dgm:presLayoutVars>
          <dgm:bulletEnabled val="1"/>
        </dgm:presLayoutVars>
      </dgm:prSet>
      <dgm:spPr/>
    </dgm:pt>
    <dgm:pt modelId="{3B70EA1A-66A9-2140-825F-4BC439243F65}" type="pres">
      <dgm:prSet presAssocID="{89F490A4-DB14-4C42-866B-855A912AA80E}" presName="sp" presStyleCnt="0"/>
      <dgm:spPr/>
    </dgm:pt>
    <dgm:pt modelId="{9AC7465E-34BE-C64B-B490-F262C049CEF7}" type="pres">
      <dgm:prSet presAssocID="{D7F7E336-860E-3A49-95F6-941B396E51DF}" presName="linNode" presStyleCnt="0"/>
      <dgm:spPr/>
    </dgm:pt>
    <dgm:pt modelId="{97148F69-E254-7D49-A4AB-F8732284E6CE}" type="pres">
      <dgm:prSet presAssocID="{D7F7E336-860E-3A49-95F6-941B396E51DF}" presName="parentText" presStyleLbl="node1" presStyleIdx="1" presStyleCnt="3" custLinFactX="11" custLinFactNeighborX="100000" custLinFactNeighborY="3741">
        <dgm:presLayoutVars>
          <dgm:chMax val="1"/>
          <dgm:bulletEnabled val="1"/>
        </dgm:presLayoutVars>
      </dgm:prSet>
      <dgm:spPr/>
    </dgm:pt>
    <dgm:pt modelId="{DCC7BC81-4718-0B40-8902-99E83CC9EE1D}" type="pres">
      <dgm:prSet presAssocID="{D7F7E336-860E-3A49-95F6-941B396E51DF}" presName="descendantText" presStyleLbl="alignAccFollowNode1" presStyleIdx="1" presStyleCnt="3" custLinFactX="-2654" custLinFactNeighborX="-100000" custLinFactNeighborY="-1021">
        <dgm:presLayoutVars>
          <dgm:bulletEnabled val="1"/>
        </dgm:presLayoutVars>
      </dgm:prSet>
      <dgm:spPr/>
    </dgm:pt>
    <dgm:pt modelId="{8090BE66-79A7-8443-B84D-29EF6488815E}" type="pres">
      <dgm:prSet presAssocID="{3975A175-2DD8-844E-845A-F966BA459C67}" presName="sp" presStyleCnt="0"/>
      <dgm:spPr/>
    </dgm:pt>
    <dgm:pt modelId="{44448F38-A8B3-0847-B9D1-CDB9DF5A8994}" type="pres">
      <dgm:prSet presAssocID="{F6FE4C06-580F-EF4D-A723-12B7C684C069}" presName="linNode" presStyleCnt="0"/>
      <dgm:spPr/>
    </dgm:pt>
    <dgm:pt modelId="{D16E7EC0-1CE4-1848-9ABE-026826671B83}" type="pres">
      <dgm:prSet presAssocID="{F6FE4C06-580F-EF4D-A723-12B7C684C069}" presName="parentText" presStyleLbl="node1" presStyleIdx="2" presStyleCnt="3" custLinFactX="11" custLinFactNeighborX="100000" custLinFactNeighborY="-3288">
        <dgm:presLayoutVars>
          <dgm:chMax val="1"/>
          <dgm:bulletEnabled val="1"/>
        </dgm:presLayoutVars>
      </dgm:prSet>
      <dgm:spPr/>
    </dgm:pt>
    <dgm:pt modelId="{E59FA5B3-592C-BB4A-AAAC-50F4B775BAEC}" type="pres">
      <dgm:prSet presAssocID="{F6FE4C06-580F-EF4D-A723-12B7C684C069}" presName="descendantText" presStyleLbl="alignAccFollowNode1" presStyleIdx="2" presStyleCnt="3" custLinFactX="-6" custLinFactNeighborX="-100000" custLinFactNeighborY="-9807">
        <dgm:presLayoutVars>
          <dgm:bulletEnabled val="1"/>
        </dgm:presLayoutVars>
      </dgm:prSet>
      <dgm:spPr/>
    </dgm:pt>
  </dgm:ptLst>
  <dgm:cxnLst>
    <dgm:cxn modelId="{F2C26C03-F686-5144-A75A-C68D48686D7C}" type="presOf" srcId="{72A07B88-0066-974E-82A2-42F883D9FA3D}" destId="{3028D9D1-EF21-384B-9E65-EFA4B7ED3F55}" srcOrd="0" destOrd="0" presId="urn:microsoft.com/office/officeart/2005/8/layout/vList5"/>
    <dgm:cxn modelId="{AF6B430D-834B-134C-B7C8-F5DE8F304692}" srcId="{D7F7E336-860E-3A49-95F6-941B396E51DF}" destId="{601A1B5E-70D7-714F-8579-F39BC522DE1D}" srcOrd="0" destOrd="0" parTransId="{595DA0A8-EA4C-8B40-8944-9DF58B97A308}" sibTransId="{7360FF21-CB46-1948-B14E-F8414E76EBF7}"/>
    <dgm:cxn modelId="{A76C981F-59F6-6147-8E1A-87DE40E49AC5}" srcId="{2DB061BA-D9F4-614B-9434-A3AA31715770}" destId="{F6FE4C06-580F-EF4D-A723-12B7C684C069}" srcOrd="2" destOrd="0" parTransId="{C24011EF-A791-C646-BE0F-B07576943DC6}" sibTransId="{A1BB0261-8736-544A-9CD8-0D3881631BBD}"/>
    <dgm:cxn modelId="{49151D31-61A4-D746-B663-F6BCA7D1E87F}" srcId="{2DB061BA-D9F4-614B-9434-A3AA31715770}" destId="{9FFE7A64-A456-4548-AD39-8C46190AF25A}" srcOrd="0" destOrd="0" parTransId="{BAAD098B-15FF-6C40-A5C6-127417CD7038}" sibTransId="{89F490A4-DB14-4C42-866B-855A912AA80E}"/>
    <dgm:cxn modelId="{E06D493F-52F0-ED49-841F-80A16BE57535}" type="presOf" srcId="{D7F7E336-860E-3A49-95F6-941B396E51DF}" destId="{97148F69-E254-7D49-A4AB-F8732284E6CE}" srcOrd="0" destOrd="0" presId="urn:microsoft.com/office/officeart/2005/8/layout/vList5"/>
    <dgm:cxn modelId="{EA19845D-32F2-B74A-B377-845E87AB8909}" type="presOf" srcId="{F6FE4C06-580F-EF4D-A723-12B7C684C069}" destId="{D16E7EC0-1CE4-1848-9ABE-026826671B83}" srcOrd="0" destOrd="0" presId="urn:microsoft.com/office/officeart/2005/8/layout/vList5"/>
    <dgm:cxn modelId="{CBA11765-1B8E-2E4F-950A-299EF4433442}" srcId="{2DB061BA-D9F4-614B-9434-A3AA31715770}" destId="{D7F7E336-860E-3A49-95F6-941B396E51DF}" srcOrd="1" destOrd="0" parTransId="{0FE97E08-0B38-544E-A419-FF671F9F2CB4}" sibTransId="{3975A175-2DD8-844E-845A-F966BA459C67}"/>
    <dgm:cxn modelId="{AF983A4B-4E4E-FA4B-8E8A-F7B3FDC705FF}" srcId="{9FFE7A64-A456-4548-AD39-8C46190AF25A}" destId="{72A07B88-0066-974E-82A2-42F883D9FA3D}" srcOrd="0" destOrd="0" parTransId="{753D9DD4-D293-3B48-AA9D-8BBF8C8F31DE}" sibTransId="{2B674962-3E06-F348-ABFE-722DE82C8C72}"/>
    <dgm:cxn modelId="{E7BB1A50-8446-5C49-A753-A8988D9FAB82}" type="presOf" srcId="{9FFE7A64-A456-4548-AD39-8C46190AF25A}" destId="{EF11492A-F7C0-FB41-8D3C-86F1076FB6A1}" srcOrd="0" destOrd="0" presId="urn:microsoft.com/office/officeart/2005/8/layout/vList5"/>
    <dgm:cxn modelId="{420C7978-D231-4E4E-A780-52C82211A36C}" srcId="{F6FE4C06-580F-EF4D-A723-12B7C684C069}" destId="{08517930-4D48-E247-8348-0413609A82CE}" srcOrd="0" destOrd="0" parTransId="{1221E420-0FE0-9F41-8E32-A695FA3DF667}" sibTransId="{AA774569-E278-4649-8FEF-B2122686163C}"/>
    <dgm:cxn modelId="{65544B7E-5A3A-544C-8C57-8C0E6D225046}" type="presOf" srcId="{08517930-4D48-E247-8348-0413609A82CE}" destId="{E59FA5B3-592C-BB4A-AAAC-50F4B775BAEC}" srcOrd="0" destOrd="0" presId="urn:microsoft.com/office/officeart/2005/8/layout/vList5"/>
    <dgm:cxn modelId="{ED35EA9E-AA3D-5D46-8FE0-6D3ADDA5A71E}" type="presOf" srcId="{601A1B5E-70D7-714F-8579-F39BC522DE1D}" destId="{DCC7BC81-4718-0B40-8902-99E83CC9EE1D}" srcOrd="0" destOrd="0" presId="urn:microsoft.com/office/officeart/2005/8/layout/vList5"/>
    <dgm:cxn modelId="{5F8120F6-0B85-CB49-8503-D838F044EA83}" type="presOf" srcId="{2DB061BA-D9F4-614B-9434-A3AA31715770}" destId="{A1864B72-0D26-CA41-91F0-C33D1786AB2C}" srcOrd="0" destOrd="0" presId="urn:microsoft.com/office/officeart/2005/8/layout/vList5"/>
    <dgm:cxn modelId="{E14D29C9-0051-634B-8D96-57FAE6190A56}" type="presParOf" srcId="{A1864B72-0D26-CA41-91F0-C33D1786AB2C}" destId="{524B531D-8FCC-CF4E-A0A6-66A511D7AA6F}" srcOrd="0" destOrd="0" presId="urn:microsoft.com/office/officeart/2005/8/layout/vList5"/>
    <dgm:cxn modelId="{7243675F-50DD-9149-A726-F22EEFD1DD64}" type="presParOf" srcId="{524B531D-8FCC-CF4E-A0A6-66A511D7AA6F}" destId="{EF11492A-F7C0-FB41-8D3C-86F1076FB6A1}" srcOrd="0" destOrd="0" presId="urn:microsoft.com/office/officeart/2005/8/layout/vList5"/>
    <dgm:cxn modelId="{199F5190-1E27-2D40-8A77-E036540FE1D4}" type="presParOf" srcId="{524B531D-8FCC-CF4E-A0A6-66A511D7AA6F}" destId="{3028D9D1-EF21-384B-9E65-EFA4B7ED3F55}" srcOrd="1" destOrd="0" presId="urn:microsoft.com/office/officeart/2005/8/layout/vList5"/>
    <dgm:cxn modelId="{34DC347B-4E98-5F46-B57D-1FA581D43893}" type="presParOf" srcId="{A1864B72-0D26-CA41-91F0-C33D1786AB2C}" destId="{3B70EA1A-66A9-2140-825F-4BC439243F65}" srcOrd="1" destOrd="0" presId="urn:microsoft.com/office/officeart/2005/8/layout/vList5"/>
    <dgm:cxn modelId="{804C66F9-34AB-5B4E-9D0D-FE5A7FC9571C}" type="presParOf" srcId="{A1864B72-0D26-CA41-91F0-C33D1786AB2C}" destId="{9AC7465E-34BE-C64B-B490-F262C049CEF7}" srcOrd="2" destOrd="0" presId="urn:microsoft.com/office/officeart/2005/8/layout/vList5"/>
    <dgm:cxn modelId="{68DB77DC-F240-154E-A725-CDDC8A42FA98}" type="presParOf" srcId="{9AC7465E-34BE-C64B-B490-F262C049CEF7}" destId="{97148F69-E254-7D49-A4AB-F8732284E6CE}" srcOrd="0" destOrd="0" presId="urn:microsoft.com/office/officeart/2005/8/layout/vList5"/>
    <dgm:cxn modelId="{52BB5F53-A565-C74C-9730-6A980AD2254E}" type="presParOf" srcId="{9AC7465E-34BE-C64B-B490-F262C049CEF7}" destId="{DCC7BC81-4718-0B40-8902-99E83CC9EE1D}" srcOrd="1" destOrd="0" presId="urn:microsoft.com/office/officeart/2005/8/layout/vList5"/>
    <dgm:cxn modelId="{FD7E645B-CBF0-DA44-9CEC-6E87BD47CCE0}" type="presParOf" srcId="{A1864B72-0D26-CA41-91F0-C33D1786AB2C}" destId="{8090BE66-79A7-8443-B84D-29EF6488815E}" srcOrd="3" destOrd="0" presId="urn:microsoft.com/office/officeart/2005/8/layout/vList5"/>
    <dgm:cxn modelId="{D89978F7-EF53-1C41-B4CE-7BAD1646C0F7}" type="presParOf" srcId="{A1864B72-0D26-CA41-91F0-C33D1786AB2C}" destId="{44448F38-A8B3-0847-B9D1-CDB9DF5A8994}" srcOrd="4" destOrd="0" presId="urn:microsoft.com/office/officeart/2005/8/layout/vList5"/>
    <dgm:cxn modelId="{50951B95-2081-FB4A-89C9-3DE61F7F210B}" type="presParOf" srcId="{44448F38-A8B3-0847-B9D1-CDB9DF5A8994}" destId="{D16E7EC0-1CE4-1848-9ABE-026826671B83}" srcOrd="0" destOrd="0" presId="urn:microsoft.com/office/officeart/2005/8/layout/vList5"/>
    <dgm:cxn modelId="{4150BC06-47A7-DB46-A9AF-A9D5E2D50D6C}" type="presParOf" srcId="{44448F38-A8B3-0847-B9D1-CDB9DF5A8994}" destId="{E59FA5B3-592C-BB4A-AAAC-50F4B775BAEC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05F0E83-7867-455A-96F5-D4AE629D0986}" type="doc">
      <dgm:prSet loTypeId="urn:microsoft.com/office/officeart/2005/8/layout/venn1" loCatId="relationship" qsTypeId="urn:microsoft.com/office/officeart/2005/8/quickstyle/simple1" qsCatId="simple" csTypeId="urn:microsoft.com/office/officeart/2005/8/colors/colorful1" csCatId="colorful" phldr="1"/>
      <dgm:spPr/>
    </dgm:pt>
    <dgm:pt modelId="{EBAADCF4-FD2A-439B-86C9-3485DD98A6AB}">
      <dgm:prSet phldrT="[Text]" custT="1"/>
      <dgm:spPr/>
      <dgm:t>
        <a:bodyPr/>
        <a:lstStyle/>
        <a:p>
          <a:endParaRPr lang="en-US" sz="1800" b="0" kern="1200" dirty="0">
            <a:solidFill>
              <a:schemeClr val="tx1"/>
            </a:solidFill>
            <a:latin typeface="Calibri" panose="020F0502020204030204" pitchFamily="34" charset="0"/>
            <a:ea typeface="+mn-ea"/>
            <a:cs typeface="+mn-cs"/>
          </a:endParaRPr>
        </a:p>
      </dgm:t>
    </dgm:pt>
    <dgm:pt modelId="{43E7210E-84C2-499F-8218-B7DE246C7CB3}" type="parTrans" cxnId="{D8D5EC16-4857-43B9-A2ED-B2A7F37A0042}">
      <dgm:prSet/>
      <dgm:spPr/>
      <dgm:t>
        <a:bodyPr/>
        <a:lstStyle/>
        <a:p>
          <a:endParaRPr lang="en-US"/>
        </a:p>
      </dgm:t>
    </dgm:pt>
    <dgm:pt modelId="{538B0780-D096-46B6-A092-3CCEC884CF8C}" type="sibTrans" cxnId="{D8D5EC16-4857-43B9-A2ED-B2A7F37A0042}">
      <dgm:prSet/>
      <dgm:spPr/>
      <dgm:t>
        <a:bodyPr/>
        <a:lstStyle/>
        <a:p>
          <a:endParaRPr lang="en-US"/>
        </a:p>
      </dgm:t>
    </dgm:pt>
    <dgm:pt modelId="{C3AC470E-A324-4FCB-8D39-E9A50DF9B489}">
      <dgm:prSet phldrT="[Text]" custT="1"/>
      <dgm:spPr/>
      <dgm:t>
        <a:bodyPr/>
        <a:lstStyle/>
        <a:p>
          <a:endParaRPr lang="en-US" sz="1800" b="0" kern="1200" dirty="0">
            <a:solidFill>
              <a:schemeClr val="tx1"/>
            </a:solidFill>
            <a:latin typeface="Calibri" panose="020F0502020204030204" pitchFamily="34" charset="0"/>
            <a:ea typeface="+mn-ea"/>
            <a:cs typeface="+mn-cs"/>
          </a:endParaRPr>
        </a:p>
      </dgm:t>
    </dgm:pt>
    <dgm:pt modelId="{D0D1A606-0DAC-453C-BF57-605685E8589B}" type="parTrans" cxnId="{12C09771-AA22-4830-A5D4-390D14D8F72A}">
      <dgm:prSet/>
      <dgm:spPr/>
      <dgm:t>
        <a:bodyPr/>
        <a:lstStyle/>
        <a:p>
          <a:endParaRPr lang="en-US"/>
        </a:p>
      </dgm:t>
    </dgm:pt>
    <dgm:pt modelId="{1462F077-BFE9-4B49-9C0F-FC766050144D}" type="sibTrans" cxnId="{12C09771-AA22-4830-A5D4-390D14D8F72A}">
      <dgm:prSet/>
      <dgm:spPr/>
      <dgm:t>
        <a:bodyPr/>
        <a:lstStyle/>
        <a:p>
          <a:endParaRPr lang="en-US"/>
        </a:p>
      </dgm:t>
    </dgm:pt>
    <dgm:pt modelId="{B946D3A9-46D8-4AEB-AF0B-368DAE00EE1A}">
      <dgm:prSet phldrT="[Text]" custT="1"/>
      <dgm:spPr/>
      <dgm:t>
        <a:bodyPr/>
        <a:lstStyle/>
        <a:p>
          <a:endParaRPr lang="en-US" sz="1800" b="0" kern="1200" dirty="0">
            <a:solidFill>
              <a:schemeClr val="tx1"/>
            </a:solidFill>
            <a:latin typeface="Calibri" panose="020F0502020204030204" pitchFamily="34" charset="0"/>
            <a:ea typeface="+mn-ea"/>
            <a:cs typeface="+mn-cs"/>
          </a:endParaRPr>
        </a:p>
      </dgm:t>
    </dgm:pt>
    <dgm:pt modelId="{FDEC2581-5411-4D42-B2E0-06ABC948B2D8}" type="parTrans" cxnId="{1E143B6C-C551-462E-BD9F-A3667AE19064}">
      <dgm:prSet/>
      <dgm:spPr/>
      <dgm:t>
        <a:bodyPr/>
        <a:lstStyle/>
        <a:p>
          <a:endParaRPr lang="en-US"/>
        </a:p>
      </dgm:t>
    </dgm:pt>
    <dgm:pt modelId="{DD2E8DF2-3F84-432A-8458-8E2F63D9EAB9}" type="sibTrans" cxnId="{1E143B6C-C551-462E-BD9F-A3667AE19064}">
      <dgm:prSet/>
      <dgm:spPr/>
      <dgm:t>
        <a:bodyPr/>
        <a:lstStyle/>
        <a:p>
          <a:endParaRPr lang="en-US"/>
        </a:p>
      </dgm:t>
    </dgm:pt>
    <dgm:pt modelId="{075D1E66-EF28-4663-8A3F-38C2F3CA9949}" type="pres">
      <dgm:prSet presAssocID="{D05F0E83-7867-455A-96F5-D4AE629D0986}" presName="compositeShape" presStyleCnt="0">
        <dgm:presLayoutVars>
          <dgm:chMax val="7"/>
          <dgm:dir/>
          <dgm:resizeHandles val="exact"/>
        </dgm:presLayoutVars>
      </dgm:prSet>
      <dgm:spPr/>
    </dgm:pt>
    <dgm:pt modelId="{3047695B-86B6-4242-9902-019983B61377}" type="pres">
      <dgm:prSet presAssocID="{EBAADCF4-FD2A-439B-86C9-3485DD98A6AB}" presName="circ1" presStyleLbl="vennNode1" presStyleIdx="0" presStyleCnt="3" custScaleX="122565" custScaleY="120595"/>
      <dgm:spPr/>
    </dgm:pt>
    <dgm:pt modelId="{688BD45D-B5E9-4255-A1AA-C2C70D9D1B7E}" type="pres">
      <dgm:prSet presAssocID="{EBAADCF4-FD2A-439B-86C9-3485DD98A6AB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16628FFE-A0FA-42E2-B1BE-63E9FDF89AFE}" type="pres">
      <dgm:prSet presAssocID="{C3AC470E-A324-4FCB-8D39-E9A50DF9B489}" presName="circ2" presStyleLbl="vennNode1" presStyleIdx="1" presStyleCnt="3" custScaleX="120942" custScaleY="119238"/>
      <dgm:spPr/>
    </dgm:pt>
    <dgm:pt modelId="{52C37E6B-AF90-4525-B609-E30721CA5B7F}" type="pres">
      <dgm:prSet presAssocID="{C3AC470E-A324-4FCB-8D39-E9A50DF9B489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C9584813-FA33-4EEE-9D78-CF917CD92E12}" type="pres">
      <dgm:prSet presAssocID="{B946D3A9-46D8-4AEB-AF0B-368DAE00EE1A}" presName="circ3" presStyleLbl="vennNode1" presStyleIdx="2" presStyleCnt="3" custScaleX="118958" custScaleY="117880"/>
      <dgm:spPr/>
    </dgm:pt>
    <dgm:pt modelId="{EB7701D5-BC55-48CB-BE86-1B0E59F983C8}" type="pres">
      <dgm:prSet presAssocID="{B946D3A9-46D8-4AEB-AF0B-368DAE00EE1A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CFAFE105-4DBF-4DE5-927B-087BD4541D27}" type="presOf" srcId="{B946D3A9-46D8-4AEB-AF0B-368DAE00EE1A}" destId="{EB7701D5-BC55-48CB-BE86-1B0E59F983C8}" srcOrd="1" destOrd="0" presId="urn:microsoft.com/office/officeart/2005/8/layout/venn1"/>
    <dgm:cxn modelId="{D8D5EC16-4857-43B9-A2ED-B2A7F37A0042}" srcId="{D05F0E83-7867-455A-96F5-D4AE629D0986}" destId="{EBAADCF4-FD2A-439B-86C9-3485DD98A6AB}" srcOrd="0" destOrd="0" parTransId="{43E7210E-84C2-499F-8218-B7DE246C7CB3}" sibTransId="{538B0780-D096-46B6-A092-3CCEC884CF8C}"/>
    <dgm:cxn modelId="{3E89436A-961E-4DC0-A0E0-6856699E2626}" type="presOf" srcId="{D05F0E83-7867-455A-96F5-D4AE629D0986}" destId="{075D1E66-EF28-4663-8A3F-38C2F3CA9949}" srcOrd="0" destOrd="0" presId="urn:microsoft.com/office/officeart/2005/8/layout/venn1"/>
    <dgm:cxn modelId="{4090034B-5AFB-4766-8FC3-F85BA2AC05DC}" type="presOf" srcId="{B946D3A9-46D8-4AEB-AF0B-368DAE00EE1A}" destId="{C9584813-FA33-4EEE-9D78-CF917CD92E12}" srcOrd="0" destOrd="0" presId="urn:microsoft.com/office/officeart/2005/8/layout/venn1"/>
    <dgm:cxn modelId="{1E143B6C-C551-462E-BD9F-A3667AE19064}" srcId="{D05F0E83-7867-455A-96F5-D4AE629D0986}" destId="{B946D3A9-46D8-4AEB-AF0B-368DAE00EE1A}" srcOrd="2" destOrd="0" parTransId="{FDEC2581-5411-4D42-B2E0-06ABC948B2D8}" sibTransId="{DD2E8DF2-3F84-432A-8458-8E2F63D9EAB9}"/>
    <dgm:cxn modelId="{12C09771-AA22-4830-A5D4-390D14D8F72A}" srcId="{D05F0E83-7867-455A-96F5-D4AE629D0986}" destId="{C3AC470E-A324-4FCB-8D39-E9A50DF9B489}" srcOrd="1" destOrd="0" parTransId="{D0D1A606-0DAC-453C-BF57-605685E8589B}" sibTransId="{1462F077-BFE9-4B49-9C0F-FC766050144D}"/>
    <dgm:cxn modelId="{B6F95F8E-8469-4771-99F2-90B8931F4D68}" type="presOf" srcId="{EBAADCF4-FD2A-439B-86C9-3485DD98A6AB}" destId="{688BD45D-B5E9-4255-A1AA-C2C70D9D1B7E}" srcOrd="1" destOrd="0" presId="urn:microsoft.com/office/officeart/2005/8/layout/venn1"/>
    <dgm:cxn modelId="{80A2FD9C-0C64-4B15-9DF7-40B11A1060EF}" type="presOf" srcId="{EBAADCF4-FD2A-439B-86C9-3485DD98A6AB}" destId="{3047695B-86B6-4242-9902-019983B61377}" srcOrd="0" destOrd="0" presId="urn:microsoft.com/office/officeart/2005/8/layout/venn1"/>
    <dgm:cxn modelId="{B73022AE-C2A9-44F2-8CDF-4C9C9C2DAED7}" type="presOf" srcId="{C3AC470E-A324-4FCB-8D39-E9A50DF9B489}" destId="{52C37E6B-AF90-4525-B609-E30721CA5B7F}" srcOrd="1" destOrd="0" presId="urn:microsoft.com/office/officeart/2005/8/layout/venn1"/>
    <dgm:cxn modelId="{446F38CA-4470-44AC-918B-7490141BFA86}" type="presOf" srcId="{C3AC470E-A324-4FCB-8D39-E9A50DF9B489}" destId="{16628FFE-A0FA-42E2-B1BE-63E9FDF89AFE}" srcOrd="0" destOrd="0" presId="urn:microsoft.com/office/officeart/2005/8/layout/venn1"/>
    <dgm:cxn modelId="{1813B537-7A8E-4A13-B18F-02DAB24711C7}" type="presParOf" srcId="{075D1E66-EF28-4663-8A3F-38C2F3CA9949}" destId="{3047695B-86B6-4242-9902-019983B61377}" srcOrd="0" destOrd="0" presId="urn:microsoft.com/office/officeart/2005/8/layout/venn1"/>
    <dgm:cxn modelId="{1A6F255D-7D1F-43A4-8679-678F2289ABC1}" type="presParOf" srcId="{075D1E66-EF28-4663-8A3F-38C2F3CA9949}" destId="{688BD45D-B5E9-4255-A1AA-C2C70D9D1B7E}" srcOrd="1" destOrd="0" presId="urn:microsoft.com/office/officeart/2005/8/layout/venn1"/>
    <dgm:cxn modelId="{A5D6064D-8B6A-47D4-B8D5-39343F12072D}" type="presParOf" srcId="{075D1E66-EF28-4663-8A3F-38C2F3CA9949}" destId="{16628FFE-A0FA-42E2-B1BE-63E9FDF89AFE}" srcOrd="2" destOrd="0" presId="urn:microsoft.com/office/officeart/2005/8/layout/venn1"/>
    <dgm:cxn modelId="{57E37863-D871-4CEC-8140-22CB97175230}" type="presParOf" srcId="{075D1E66-EF28-4663-8A3F-38C2F3CA9949}" destId="{52C37E6B-AF90-4525-B609-E30721CA5B7F}" srcOrd="3" destOrd="0" presId="urn:microsoft.com/office/officeart/2005/8/layout/venn1"/>
    <dgm:cxn modelId="{19813AFA-137A-4BB8-9B60-54A0BDF3BEAD}" type="presParOf" srcId="{075D1E66-EF28-4663-8A3F-38C2F3CA9949}" destId="{C9584813-FA33-4EEE-9D78-CF917CD92E12}" srcOrd="4" destOrd="0" presId="urn:microsoft.com/office/officeart/2005/8/layout/venn1"/>
    <dgm:cxn modelId="{91831172-3F6C-4A94-B633-6B70CFB165FC}" type="presParOf" srcId="{075D1E66-EF28-4663-8A3F-38C2F3CA9949}" destId="{EB7701D5-BC55-48CB-BE86-1B0E59F983C8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28D9D1-EF21-384B-9E65-EFA4B7ED3F55}">
      <dsp:nvSpPr>
        <dsp:cNvPr id="0" name=""/>
        <dsp:cNvSpPr/>
      </dsp:nvSpPr>
      <dsp:spPr>
        <a:xfrm rot="5400000">
          <a:off x="2130229" y="-2001593"/>
          <a:ext cx="909753" cy="5161327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b="0" kern="1200" dirty="0">
              <a:latin typeface="Calibri" panose="020F0502020204030204" pitchFamily="34" charset="0"/>
              <a:cs typeface="Calibri" panose="020F0502020204030204" pitchFamily="34" charset="0"/>
            </a:rPr>
            <a:t>Understand Cancer Biology and Use this Knowledge to Improve Cancer Therapies and Outcomes </a:t>
          </a:r>
        </a:p>
      </dsp:txBody>
      <dsp:txXfrm rot="-5400000">
        <a:off x="4442" y="168604"/>
        <a:ext cx="5116917" cy="820933"/>
      </dsp:txXfrm>
    </dsp:sp>
    <dsp:sp modelId="{EF11492A-F7C0-FB41-8D3C-86F1076FB6A1}">
      <dsp:nvSpPr>
        <dsp:cNvPr id="0" name=""/>
        <dsp:cNvSpPr/>
      </dsp:nvSpPr>
      <dsp:spPr>
        <a:xfrm>
          <a:off x="5161327" y="62301"/>
          <a:ext cx="2903246" cy="1137191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u="none" kern="1200" dirty="0">
              <a:latin typeface="Calibri" panose="020F0502020204030204" pitchFamily="34" charset="0"/>
              <a:cs typeface="Calibri" panose="020F0502020204030204" pitchFamily="34" charset="0"/>
            </a:rPr>
            <a:t>Correlative Science Data</a:t>
          </a:r>
        </a:p>
      </dsp:txBody>
      <dsp:txXfrm>
        <a:off x="5216840" y="117814"/>
        <a:ext cx="2792220" cy="1026165"/>
      </dsp:txXfrm>
    </dsp:sp>
    <dsp:sp modelId="{DCC7BC81-4718-0B40-8902-99E83CC9EE1D}">
      <dsp:nvSpPr>
        <dsp:cNvPr id="0" name=""/>
        <dsp:cNvSpPr/>
      </dsp:nvSpPr>
      <dsp:spPr>
        <a:xfrm rot="5400000">
          <a:off x="2125787" y="-825582"/>
          <a:ext cx="909753" cy="5161327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>
              <a:effectLst/>
              <a:latin typeface="Calibri" panose="020F0502020204030204" pitchFamily="34" charset="0"/>
              <a:cs typeface="Calibri" panose="020F0502020204030204" pitchFamily="34" charset="0"/>
            </a:rPr>
            <a:t>Reduce the Burden of Cancer and Its Treatment for Patients and Their Carers</a:t>
          </a:r>
          <a:endParaRPr lang="en-US" sz="1800" kern="120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 rot="-5400000">
        <a:off x="0" y="1344615"/>
        <a:ext cx="5116917" cy="820933"/>
      </dsp:txXfrm>
    </dsp:sp>
    <dsp:sp modelId="{97148F69-E254-7D49-A4AB-F8732284E6CE}">
      <dsp:nvSpPr>
        <dsp:cNvPr id="0" name=""/>
        <dsp:cNvSpPr/>
      </dsp:nvSpPr>
      <dsp:spPr>
        <a:xfrm>
          <a:off x="5161327" y="1238316"/>
          <a:ext cx="2903246" cy="1137191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latin typeface="Calibri" panose="020F0502020204030204" pitchFamily="34" charset="0"/>
              <a:cs typeface="Calibri" panose="020F0502020204030204" pitchFamily="34" charset="0"/>
            </a:rPr>
            <a:t>Patient Reported Data</a:t>
          </a:r>
        </a:p>
      </dsp:txBody>
      <dsp:txXfrm>
        <a:off x="5216840" y="1293829"/>
        <a:ext cx="2792220" cy="1026165"/>
      </dsp:txXfrm>
    </dsp:sp>
    <dsp:sp modelId="{E59FA5B3-592C-BB4A-AAAC-50F4B775BAEC}">
      <dsp:nvSpPr>
        <dsp:cNvPr id="0" name=""/>
        <dsp:cNvSpPr/>
      </dsp:nvSpPr>
      <dsp:spPr>
        <a:xfrm rot="5400000">
          <a:off x="2125787" y="288537"/>
          <a:ext cx="909753" cy="5161327"/>
        </a:xfrm>
        <a:prstGeom prst="round2Same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b="0" kern="1200">
              <a:latin typeface="Calibri" panose="020F0502020204030204" pitchFamily="34" charset="0"/>
              <a:cs typeface="Calibri" panose="020F0502020204030204" pitchFamily="34" charset="0"/>
            </a:rPr>
            <a:t>Improve Cancer Care by Demonstrating the Value of Cancer Treatments</a:t>
          </a:r>
        </a:p>
      </dsp:txBody>
      <dsp:txXfrm rot="-5400000">
        <a:off x="0" y="2458734"/>
        <a:ext cx="5116917" cy="820933"/>
      </dsp:txXfrm>
    </dsp:sp>
    <dsp:sp modelId="{D16E7EC0-1CE4-1848-9ABE-026826671B83}">
      <dsp:nvSpPr>
        <dsp:cNvPr id="0" name=""/>
        <dsp:cNvSpPr/>
      </dsp:nvSpPr>
      <dsp:spPr>
        <a:xfrm>
          <a:off x="5161327" y="2352434"/>
          <a:ext cx="2903246" cy="1137191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latin typeface="Calibri" panose="020F0502020204030204" pitchFamily="34" charset="0"/>
              <a:cs typeface="Calibri" panose="020F0502020204030204" pitchFamily="34" charset="0"/>
            </a:rPr>
            <a:t>Real-World Data</a:t>
          </a:r>
        </a:p>
      </dsp:txBody>
      <dsp:txXfrm>
        <a:off x="5216840" y="2407947"/>
        <a:ext cx="2792220" cy="102616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47695B-86B6-4242-9902-019983B61377}">
      <dsp:nvSpPr>
        <dsp:cNvPr id="0" name=""/>
        <dsp:cNvSpPr/>
      </dsp:nvSpPr>
      <dsp:spPr>
        <a:xfrm>
          <a:off x="612890" y="-120028"/>
          <a:ext cx="2870548" cy="2824409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b="0" kern="1200" dirty="0">
            <a:solidFill>
              <a:schemeClr val="tx1"/>
            </a:solidFill>
            <a:latin typeface="Calibri" panose="020F0502020204030204" pitchFamily="34" charset="0"/>
            <a:ea typeface="+mn-ea"/>
            <a:cs typeface="+mn-cs"/>
          </a:endParaRPr>
        </a:p>
      </dsp:txBody>
      <dsp:txXfrm>
        <a:off x="995630" y="374242"/>
        <a:ext cx="2105068" cy="1270984"/>
      </dsp:txXfrm>
    </dsp:sp>
    <dsp:sp modelId="{16628FFE-A0FA-42E2-B1BE-63E9FDF89AFE}">
      <dsp:nvSpPr>
        <dsp:cNvPr id="0" name=""/>
        <dsp:cNvSpPr/>
      </dsp:nvSpPr>
      <dsp:spPr>
        <a:xfrm>
          <a:off x="1476990" y="1359650"/>
          <a:ext cx="2832536" cy="2792627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b="0" kern="1200" dirty="0">
            <a:solidFill>
              <a:schemeClr val="tx1"/>
            </a:solidFill>
            <a:latin typeface="Calibri" panose="020F0502020204030204" pitchFamily="34" charset="0"/>
            <a:ea typeface="+mn-ea"/>
            <a:cs typeface="+mn-cs"/>
          </a:endParaRPr>
        </a:p>
      </dsp:txBody>
      <dsp:txXfrm>
        <a:off x="2343274" y="2081079"/>
        <a:ext cx="1699521" cy="1535945"/>
      </dsp:txXfrm>
    </dsp:sp>
    <dsp:sp modelId="{C9584813-FA33-4EEE-9D78-CF917CD92E12}">
      <dsp:nvSpPr>
        <dsp:cNvPr id="0" name=""/>
        <dsp:cNvSpPr/>
      </dsp:nvSpPr>
      <dsp:spPr>
        <a:xfrm>
          <a:off x="-189964" y="1375553"/>
          <a:ext cx="2786070" cy="2760822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b="0" kern="1200" dirty="0">
            <a:solidFill>
              <a:schemeClr val="tx1"/>
            </a:solidFill>
            <a:latin typeface="Calibri" panose="020F0502020204030204" pitchFamily="34" charset="0"/>
            <a:ea typeface="+mn-ea"/>
            <a:cs typeface="+mn-cs"/>
          </a:endParaRPr>
        </a:p>
      </dsp:txBody>
      <dsp:txXfrm>
        <a:off x="72390" y="2088766"/>
        <a:ext cx="1671642" cy="151845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683568" y="1059582"/>
            <a:ext cx="7776864" cy="1404156"/>
          </a:xfrm>
        </p:spPr>
        <p:txBody>
          <a:bodyPr>
            <a:normAutofit/>
          </a:bodyPr>
          <a:lstStyle>
            <a:lvl1pPr marL="0" indent="0" algn="ctr">
              <a:buNone/>
              <a:defRPr sz="3400" b="1">
                <a:solidFill>
                  <a:srgbClr val="519136"/>
                </a:solidFill>
              </a:defRPr>
            </a:lvl1pPr>
          </a:lstStyle>
          <a:p>
            <a:pPr lvl="0"/>
            <a:r>
              <a:rPr lang="en-US" dirty="0"/>
              <a:t>Click to edit Title</a:t>
            </a: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683568" y="2625756"/>
            <a:ext cx="7776864" cy="1026114"/>
          </a:xfrm>
        </p:spPr>
        <p:txBody>
          <a:bodyPr>
            <a:normAutofit/>
          </a:bodyPr>
          <a:lstStyle>
            <a:lvl1pPr marL="0" indent="0" algn="ctr">
              <a:buNone/>
              <a:defRPr sz="2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Subtitle/Description</a:t>
            </a:r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683568" y="3813889"/>
            <a:ext cx="7776864" cy="810090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519136"/>
                </a:solidFill>
              </a:defRPr>
            </a:lvl1pPr>
          </a:lstStyle>
          <a:p>
            <a:pPr lvl="0"/>
            <a:r>
              <a:rPr lang="en-US" dirty="0"/>
              <a:t>Click to edit Presenter/Author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173736" indent="-173736">
              <a:buFont typeface="Arial" panose="020B0604020202020204" pitchFamily="34" charset="0"/>
              <a:buChar char="•"/>
              <a:defRPr/>
            </a:lvl2pPr>
            <a:lvl3pPr marL="402336" indent="-164592">
              <a:buFont typeface="Arial" panose="020B0604020202020204" pitchFamily="34" charset="0"/>
              <a:buChar char="•"/>
              <a:defRPr/>
            </a:lvl3pPr>
            <a:lvl4pPr marL="630936" indent="-164592">
              <a:buFont typeface="Arial" panose="020B0604020202020204" pitchFamily="34" charset="0"/>
              <a:buChar char="•"/>
              <a:defRPr/>
            </a:lvl4pPr>
            <a:lvl5pPr marL="859536" indent="-173736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528" y="699542"/>
            <a:ext cx="4032448" cy="4032448"/>
          </a:xfrm>
        </p:spPr>
        <p:txBody>
          <a:bodyPr/>
          <a:lstStyle>
            <a:lvl1pPr>
              <a:defRPr sz="2400"/>
            </a:lvl1pPr>
            <a:lvl2pPr marL="173736" indent="-173736">
              <a:buFont typeface="Arial" panose="020B0604020202020204" pitchFamily="34" charset="0"/>
              <a:buChar char="•"/>
              <a:defRPr sz="2400"/>
            </a:lvl2pPr>
            <a:lvl3pPr marL="402336" indent="-164592">
              <a:buFont typeface="Arial" panose="020B0604020202020204" pitchFamily="34" charset="0"/>
              <a:buChar char="•"/>
              <a:defRPr sz="2200"/>
            </a:lvl3pPr>
            <a:lvl4pPr marL="630936" indent="-164592">
              <a:buFont typeface="Arial" panose="020B0604020202020204" pitchFamily="34" charset="0"/>
              <a:buChar char="•"/>
              <a:defRPr sz="2000"/>
            </a:lvl4pPr>
            <a:lvl5pPr marL="859536" indent="-173736">
              <a:buFont typeface="Arial" panose="020B0604020202020204" pitchFamily="34" charset="0"/>
              <a:buChar char="•"/>
              <a:defRPr sz="1800"/>
            </a:lvl5pPr>
            <a:lvl6pPr>
              <a:defRPr sz="16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699542"/>
            <a:ext cx="4120456" cy="4032448"/>
          </a:xfrm>
        </p:spPr>
        <p:txBody>
          <a:bodyPr/>
          <a:lstStyle>
            <a:lvl1pPr>
              <a:defRPr sz="2400"/>
            </a:lvl1pPr>
            <a:lvl2pPr marL="173736" indent="-173736">
              <a:buFont typeface="Arial" panose="020B0604020202020204" pitchFamily="34" charset="0"/>
              <a:buChar char="•"/>
              <a:defRPr sz="2800"/>
            </a:lvl2pPr>
            <a:lvl3pPr marL="402336" indent="-164592">
              <a:buFont typeface="Arial" panose="020B0604020202020204" pitchFamily="34" charset="0"/>
              <a:buChar char="•"/>
              <a:defRPr sz="2200"/>
            </a:lvl3pPr>
            <a:lvl4pPr marL="630936" indent="-164592">
              <a:buFont typeface="Arial" panose="020B0604020202020204" pitchFamily="34" charset="0"/>
              <a:buChar char="•"/>
              <a:defRPr sz="2000"/>
            </a:lvl4pPr>
            <a:lvl5pPr marL="859536" indent="-173736">
              <a:buFont typeface="Arial" panose="020B0604020202020204" pitchFamily="34" charset="0"/>
              <a:buChar char="•"/>
              <a:defRPr sz="1800"/>
            </a:lvl5pPr>
            <a:lvl6pPr>
              <a:defRPr sz="16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Title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23528" y="1131590"/>
            <a:ext cx="4104456" cy="3654406"/>
          </a:xfrm>
        </p:spPr>
        <p:txBody>
          <a:bodyPr/>
          <a:lstStyle>
            <a:lvl1pPr>
              <a:defRPr sz="2400"/>
            </a:lvl1pPr>
            <a:lvl2pPr marL="173736" indent="-173736">
              <a:buFont typeface="Arial" panose="020B0604020202020204" pitchFamily="34" charset="0"/>
              <a:buChar char="•"/>
              <a:defRPr sz="2000"/>
            </a:lvl2pPr>
            <a:lvl3pPr marL="402336" indent="-164592">
              <a:buFont typeface="Arial" panose="020B0604020202020204" pitchFamily="34" charset="0"/>
              <a:buChar char="•"/>
              <a:defRPr sz="2200"/>
            </a:lvl3pPr>
            <a:lvl4pPr marL="630936" indent="-164592">
              <a:buFont typeface="Arial" panose="020B0604020202020204" pitchFamily="34" charset="0"/>
              <a:buChar char="•"/>
              <a:defRPr sz="2000"/>
            </a:lvl4pPr>
            <a:lvl5pPr marL="859536" indent="-173736">
              <a:buFont typeface="Arial" panose="020B0604020202020204" pitchFamily="34" charset="0"/>
              <a:buChar char="•"/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2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</a:p>
          <a:p>
            <a:pPr lvl="5"/>
            <a:r>
              <a:rPr lang="en-US" dirty="0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6016" y="1131590"/>
            <a:ext cx="4104456" cy="3654406"/>
          </a:xfrm>
        </p:spPr>
        <p:txBody>
          <a:bodyPr/>
          <a:lstStyle>
            <a:lvl1pPr>
              <a:defRPr sz="2400"/>
            </a:lvl1pPr>
            <a:lvl2pPr marL="173736" indent="-173736">
              <a:buFont typeface="Arial" panose="020B0604020202020204" pitchFamily="34" charset="0"/>
              <a:buChar char="•"/>
              <a:defRPr sz="2000"/>
            </a:lvl2pPr>
            <a:lvl3pPr marL="402336" indent="-164592">
              <a:buFont typeface="Arial" panose="020B0604020202020204" pitchFamily="34" charset="0"/>
              <a:buChar char="•"/>
              <a:defRPr sz="2200"/>
            </a:lvl3pPr>
            <a:lvl4pPr marL="630936" indent="-164592">
              <a:buFont typeface="Arial" panose="020B0604020202020204" pitchFamily="34" charset="0"/>
              <a:buChar char="•"/>
              <a:defRPr sz="2000"/>
            </a:lvl4pPr>
            <a:lvl5pPr marL="859536" indent="-173736">
              <a:buFont typeface="Arial" panose="020B0604020202020204" pitchFamily="34" charset="0"/>
              <a:buChar char="•"/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4716016" y="627534"/>
            <a:ext cx="4120456" cy="411480"/>
          </a:xfrm>
        </p:spPr>
        <p:txBody>
          <a:bodyPr anchor="b">
            <a:noAutofit/>
          </a:bodyPr>
          <a:lstStyle>
            <a:lvl1pPr marL="0" indent="0" algn="r">
              <a:buNone/>
              <a:defRPr lang="en-US" sz="1800" b="0" kern="1200" cap="none" spc="400" baseline="0" dirty="0" smtClean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dirty="0"/>
              <a:t>Click to edit master text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323528" y="627534"/>
            <a:ext cx="4120456" cy="411480"/>
          </a:xfrm>
        </p:spPr>
        <p:txBody>
          <a:bodyPr anchor="b">
            <a:noAutofit/>
          </a:bodyPr>
          <a:lstStyle>
            <a:lvl1pPr marL="0" indent="0" algn="r">
              <a:buNone/>
              <a:defRPr lang="en-US" sz="1800" b="0" kern="1200" cap="none" spc="400" baseline="0" dirty="0" smtClean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dirty="0"/>
              <a:t>Click to edit master text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dd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323850" y="699542"/>
            <a:ext cx="8496300" cy="343838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C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323850" y="4300557"/>
            <a:ext cx="8496300" cy="377428"/>
          </a:xfrm>
        </p:spPr>
        <p:txBody>
          <a:bodyPr>
            <a:noAutofit/>
          </a:bodyPr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en-US" dirty="0"/>
              <a:t>Add Description/Title</a:t>
            </a:r>
          </a:p>
        </p:txBody>
      </p:sp>
    </p:spTree>
    <p:extLst>
      <p:ext uri="{BB962C8B-B14F-4D97-AF65-F5344CB8AC3E}">
        <p14:creationId xmlns:p14="http://schemas.microsoft.com/office/powerpoint/2010/main" val="2388438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3528" y="699543"/>
            <a:ext cx="8496944" cy="4032448"/>
          </a:xfrm>
        </p:spPr>
        <p:txBody>
          <a:bodyPr vert="eaVert"/>
          <a:lstStyle>
            <a:lvl2pPr marL="173736" indent="-173736">
              <a:buFont typeface="Arial" panose="020B0604020202020204" pitchFamily="34" charset="0"/>
              <a:buChar char="•"/>
              <a:defRPr/>
            </a:lvl2pPr>
            <a:lvl3pPr marL="402336" indent="-164592">
              <a:buFont typeface="Arial" panose="020B0604020202020204" pitchFamily="34" charset="0"/>
              <a:buChar char="•"/>
              <a:defRPr/>
            </a:lvl3pPr>
            <a:lvl4pPr marL="630936" indent="-164592">
              <a:buFont typeface="Arial" panose="020B0604020202020204" pitchFamily="34" charset="0"/>
              <a:buChar char="•"/>
              <a:defRPr/>
            </a:lvl4pPr>
            <a:lvl5pPr marL="859536" indent="-173736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61004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Vertical Title 1"/>
          <p:cNvSpPr>
            <a:spLocks noGrp="1"/>
          </p:cNvSpPr>
          <p:nvPr>
            <p:ph type="title" orient="vert"/>
          </p:nvPr>
        </p:nvSpPr>
        <p:spPr>
          <a:xfrm>
            <a:off x="8090048" y="205979"/>
            <a:ext cx="874440" cy="447200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7427168" cy="4472005"/>
          </a:xfrm>
        </p:spPr>
        <p:txBody>
          <a:bodyPr vert="eaVert"/>
          <a:lstStyle>
            <a:lvl2pPr marL="173736" indent="-173736">
              <a:buFont typeface="Arial" panose="020B0604020202020204" pitchFamily="34" charset="0"/>
              <a:buChar char="•"/>
              <a:defRPr/>
            </a:lvl2pPr>
            <a:lvl3pPr marL="402336" indent="-164592">
              <a:buFont typeface="Arial" panose="020B0604020202020204" pitchFamily="34" charset="0"/>
              <a:buChar char="•"/>
              <a:defRPr/>
            </a:lvl3pPr>
            <a:lvl4pPr marL="630936" indent="-164592">
              <a:buFont typeface="Arial" panose="020B0604020202020204" pitchFamily="34" charset="0"/>
              <a:buChar char="•"/>
              <a:defRPr/>
            </a:lvl4pPr>
            <a:lvl5pPr marL="859536" indent="-173736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63618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3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3528" y="123478"/>
            <a:ext cx="8496944" cy="411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3528" y="699543"/>
            <a:ext cx="8496944" cy="40324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4628117"/>
            <a:ext cx="502920" cy="37719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60" r:id="rId6"/>
    <p:sldLayoutId id="2147483661" r:id="rId7"/>
    <p:sldLayoutId id="2147483662" r:id="rId8"/>
    <p:sldLayoutId id="2147483655" r:id="rId9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3200" strike="noStrike" kern="1200" cap="none" baseline="0">
          <a:solidFill>
            <a:srgbClr val="519136"/>
          </a:solidFill>
          <a:latin typeface="Calibri" panose="020F0502020204030204" pitchFamily="34" charset="0"/>
          <a:ea typeface="+mj-ea"/>
          <a:cs typeface="+mj-cs"/>
        </a:defRPr>
      </a:lvl1pPr>
    </p:titleStyle>
    <p:bodyStyle>
      <a:lvl1pPr marL="177800" indent="-177800" algn="l" defTabSz="914400" rtl="0" eaLnBrk="1" latinLnBrk="0" hangingPunct="1">
        <a:spcBef>
          <a:spcPts val="800"/>
        </a:spcBef>
        <a:buClr>
          <a:srgbClr val="519136"/>
        </a:buClr>
        <a:buFont typeface="Arial" panose="020B0604020202020204" pitchFamily="34" charset="0"/>
        <a:buChar char="•"/>
        <a:defRPr sz="2400" b="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rgbClr val="519136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rgbClr val="519136"/>
        </a:buClr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rgbClr val="519136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rgbClr val="519136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rgbClr val="519136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sv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683568" y="1059582"/>
            <a:ext cx="8064896" cy="1404156"/>
          </a:xfrm>
        </p:spPr>
        <p:txBody>
          <a:bodyPr>
            <a:normAutofit fontScale="92500"/>
          </a:bodyPr>
          <a:lstStyle/>
          <a:p>
            <a:r>
              <a:rPr lang="en-US" dirty="0"/>
              <a:t>Data Science in Clinical Trials</a:t>
            </a:r>
          </a:p>
          <a:p>
            <a:r>
              <a:rPr lang="en-US" dirty="0"/>
              <a:t>Fundamentals of Data Elements and Integration</a:t>
            </a:r>
            <a:r>
              <a:rPr lang="en-CA" dirty="0"/>
              <a:t>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683568" y="2463738"/>
            <a:ext cx="7776864" cy="1026114"/>
          </a:xfrm>
        </p:spPr>
        <p:txBody>
          <a:bodyPr/>
          <a:lstStyle/>
          <a:p>
            <a:r>
              <a:rPr lang="en-CA" dirty="0"/>
              <a:t>New Investigator Clinical Trials Course - August 2022 </a:t>
            </a:r>
          </a:p>
          <a:p>
            <a:r>
              <a:rPr lang="en-CA" dirty="0"/>
              <a:t>#SolveCancerTogether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683568" y="3597865"/>
            <a:ext cx="7776864" cy="1026114"/>
          </a:xfrm>
        </p:spPr>
        <p:txBody>
          <a:bodyPr>
            <a:normAutofit/>
          </a:bodyPr>
          <a:lstStyle/>
          <a:p>
            <a:r>
              <a:rPr lang="en-CA" dirty="0"/>
              <a:t>Lam Pho, Chief Information Officer, CCTG</a:t>
            </a:r>
          </a:p>
          <a:p>
            <a:r>
              <a:rPr lang="en-CA" dirty="0"/>
              <a:t>Wei Tu, Senior Biostatistician, CCTG; Assistant Professor, Department of Public Health Sciences, Queen’s University</a:t>
            </a:r>
          </a:p>
        </p:txBody>
      </p:sp>
    </p:spTree>
    <p:extLst>
      <p:ext uri="{BB962C8B-B14F-4D97-AF65-F5344CB8AC3E}">
        <p14:creationId xmlns:p14="http://schemas.microsoft.com/office/powerpoint/2010/main" val="16827075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F7CBFF7-02B6-FFF0-560B-853F8EF4B5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23528" y="699542"/>
            <a:ext cx="8208912" cy="403244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Operational challenges </a:t>
            </a:r>
          </a:p>
          <a:p>
            <a:r>
              <a:rPr lang="en-US" dirty="0"/>
              <a:t>Ethics</a:t>
            </a:r>
          </a:p>
          <a:p>
            <a:r>
              <a:rPr lang="en-US" dirty="0"/>
              <a:t>Volume of data </a:t>
            </a:r>
          </a:p>
          <a:p>
            <a:r>
              <a:rPr lang="en-US" dirty="0"/>
              <a:t>Cost</a:t>
            </a:r>
          </a:p>
          <a:p>
            <a:r>
              <a:rPr lang="en-US" dirty="0"/>
              <a:t>Heterogeneity (data, disease, patient, treatment, etc.)</a:t>
            </a:r>
          </a:p>
          <a:p>
            <a:r>
              <a:rPr lang="en-US" dirty="0"/>
              <a:t>Ethics  </a:t>
            </a:r>
          </a:p>
          <a:p>
            <a:r>
              <a:rPr lang="en-US" dirty="0"/>
              <a:t>Data literacy </a:t>
            </a:r>
          </a:p>
          <a:p>
            <a:r>
              <a:rPr lang="en-US" dirty="0"/>
              <a:t>Data Privacy</a:t>
            </a:r>
          </a:p>
          <a:p>
            <a:r>
              <a:rPr lang="en-US" dirty="0"/>
              <a:t>Regulations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A9B445-D16E-76F8-7510-0E539F6549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754ED01-E2A0-4C1E-8E21-014B99041579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AE10B1CD-1760-DA9A-926D-D830321C0F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Challenges</a:t>
            </a:r>
          </a:p>
        </p:txBody>
      </p:sp>
    </p:spTree>
    <p:extLst>
      <p:ext uri="{BB962C8B-B14F-4D97-AF65-F5344CB8AC3E}">
        <p14:creationId xmlns:p14="http://schemas.microsoft.com/office/powerpoint/2010/main" val="16147264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460867-092F-B4D7-1B8E-3F50855E88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Health Data Platforms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9E5255-8117-0724-83B0-C7981542B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754ED01-E2A0-4C1E-8E21-014B99041579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1026" name="Picture 2" descr="The Digital Health and Discovery Platform (DHDP)">
            <a:extLst>
              <a:ext uri="{FF2B5EF4-FFF2-40B4-BE49-F238E27FC236}">
                <a16:creationId xmlns:a16="http://schemas.microsoft.com/office/drawing/2014/main" id="{9658CAA5-3243-CD75-4609-7CBB1BE5A1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771550"/>
            <a:ext cx="4595596" cy="957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anPath - Canadian Partnership for Tomorrow's Health">
            <a:extLst>
              <a:ext uri="{FF2B5EF4-FFF2-40B4-BE49-F238E27FC236}">
                <a16:creationId xmlns:a16="http://schemas.microsoft.com/office/drawing/2014/main" id="{8B99A1E8-933B-93FC-84BF-064669302F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131590"/>
            <a:ext cx="1723774" cy="1520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ealth Data Integration Platforms – Forum, March 19, 2021 - MaLMIC -  Machine Learning in Medical Imaging Consortium">
            <a:extLst>
              <a:ext uri="{FF2B5EF4-FFF2-40B4-BE49-F238E27FC236}">
                <a16:creationId xmlns:a16="http://schemas.microsoft.com/office/drawing/2014/main" id="{E78151B5-093E-4ADB-6B56-7D8BB5D764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637" y="2212320"/>
            <a:ext cx="3692890" cy="957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We've changed our name and logo!">
            <a:extLst>
              <a:ext uri="{FF2B5EF4-FFF2-40B4-BE49-F238E27FC236}">
                <a16:creationId xmlns:a16="http://schemas.microsoft.com/office/drawing/2014/main" id="{8947D4F0-0919-0C96-C0DA-394D86AE2D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9150" y="3246670"/>
            <a:ext cx="1363733" cy="1363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UK Biobank - Wikipedia">
            <a:extLst>
              <a:ext uri="{FF2B5EF4-FFF2-40B4-BE49-F238E27FC236}">
                <a16:creationId xmlns:a16="http://schemas.microsoft.com/office/drawing/2014/main" id="{853D1BE8-55B5-A018-FB81-E75475AE05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638" y="3387226"/>
            <a:ext cx="2813833" cy="135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The Cancer Genome Atlas (TCGA)">
            <a:extLst>
              <a:ext uri="{FF2B5EF4-FFF2-40B4-BE49-F238E27FC236}">
                <a16:creationId xmlns:a16="http://schemas.microsoft.com/office/drawing/2014/main" id="{72E8D145-4412-4B88-EEF7-A1377E9C03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2196" y="3618496"/>
            <a:ext cx="1723774" cy="786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62941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D51FC1-C32A-684D-BC34-B365C269ED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Science Platform at CCTG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378604-3B3E-E04F-81B7-7CB860F7C6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754ED01-E2A0-4C1E-8E21-014B99041579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70EB8666-D4AD-8F43-B6C8-B842C959A8E8}"/>
              </a:ext>
            </a:extLst>
          </p:cNvPr>
          <p:cNvSpPr/>
          <p:nvPr/>
        </p:nvSpPr>
        <p:spPr>
          <a:xfrm>
            <a:off x="2935114" y="2122310"/>
            <a:ext cx="2304256" cy="93610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Data Science Platform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at CCTG</a:t>
            </a:r>
          </a:p>
          <a:p>
            <a:pPr algn="ctr"/>
            <a:r>
              <a:rPr lang="en-US" sz="1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#SolveCancerTogether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882E1886-8153-5040-A3BE-653B54C5A8B7}"/>
              </a:ext>
            </a:extLst>
          </p:cNvPr>
          <p:cNvSpPr/>
          <p:nvPr/>
        </p:nvSpPr>
        <p:spPr>
          <a:xfrm>
            <a:off x="3331158" y="1268498"/>
            <a:ext cx="1512168" cy="41148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Clinical Trial Data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65622EBA-D136-7C4F-A47C-0846A28DCAD6}"/>
              </a:ext>
            </a:extLst>
          </p:cNvPr>
          <p:cNvSpPr/>
          <p:nvPr/>
        </p:nvSpPr>
        <p:spPr>
          <a:xfrm>
            <a:off x="638034" y="1916570"/>
            <a:ext cx="1656169" cy="41148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Correlative Science </a:t>
            </a:r>
          </a:p>
          <a:p>
            <a:pPr algn="ct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Data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3D4CA4EC-5FAC-7347-A547-AE5280F247C4}"/>
              </a:ext>
            </a:extLst>
          </p:cNvPr>
          <p:cNvSpPr/>
          <p:nvPr/>
        </p:nvSpPr>
        <p:spPr>
          <a:xfrm>
            <a:off x="702866" y="2852674"/>
            <a:ext cx="1512168" cy="41148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Real-world Data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F7B83941-C450-3C48-B76C-A4AC0A446A83}"/>
              </a:ext>
            </a:extLst>
          </p:cNvPr>
          <p:cNvSpPr/>
          <p:nvPr/>
        </p:nvSpPr>
        <p:spPr>
          <a:xfrm>
            <a:off x="3187142" y="3619040"/>
            <a:ext cx="1800200" cy="41148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Patient reported Data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6E6B453D-C036-4E48-B249-9CC5A281AFE2}"/>
              </a:ext>
            </a:extLst>
          </p:cNvPr>
          <p:cNvCxnSpPr>
            <a:stCxn id="7" idx="2"/>
            <a:endCxn id="5" idx="0"/>
          </p:cNvCxnSpPr>
          <p:nvPr/>
        </p:nvCxnSpPr>
        <p:spPr>
          <a:xfrm>
            <a:off x="4087242" y="1679978"/>
            <a:ext cx="0" cy="442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59BA3267-764A-CF4F-AEF2-607D00A447D7}"/>
              </a:ext>
            </a:extLst>
          </p:cNvPr>
          <p:cNvCxnSpPr>
            <a:cxnSpLocks/>
            <a:stCxn id="8" idx="3"/>
            <a:endCxn id="5" idx="1"/>
          </p:cNvCxnSpPr>
          <p:nvPr/>
        </p:nvCxnSpPr>
        <p:spPr>
          <a:xfrm>
            <a:off x="2294203" y="2122310"/>
            <a:ext cx="640911" cy="4680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77CE34C9-8D4F-D44C-9B31-F9C1A1B20763}"/>
              </a:ext>
            </a:extLst>
          </p:cNvPr>
          <p:cNvCxnSpPr>
            <a:cxnSpLocks/>
            <a:endCxn id="5" idx="1"/>
          </p:cNvCxnSpPr>
          <p:nvPr/>
        </p:nvCxnSpPr>
        <p:spPr>
          <a:xfrm flipV="1">
            <a:off x="2191130" y="2590362"/>
            <a:ext cx="743984" cy="4629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0078A000-7A09-C04D-9036-6ABFCBAB628D}"/>
              </a:ext>
            </a:extLst>
          </p:cNvPr>
          <p:cNvCxnSpPr>
            <a:stCxn id="12" idx="0"/>
            <a:endCxn id="5" idx="2"/>
          </p:cNvCxnSpPr>
          <p:nvPr/>
        </p:nvCxnSpPr>
        <p:spPr>
          <a:xfrm flipV="1">
            <a:off x="4087242" y="3058414"/>
            <a:ext cx="0" cy="5606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Left Brace 34">
            <a:extLst>
              <a:ext uri="{FF2B5EF4-FFF2-40B4-BE49-F238E27FC236}">
                <a16:creationId xmlns:a16="http://schemas.microsoft.com/office/drawing/2014/main" id="{22347270-FCDE-2648-A019-3B5C9ADBD609}"/>
              </a:ext>
            </a:extLst>
          </p:cNvPr>
          <p:cNvSpPr/>
          <p:nvPr/>
        </p:nvSpPr>
        <p:spPr>
          <a:xfrm>
            <a:off x="5297095" y="1150203"/>
            <a:ext cx="446332" cy="2880317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1E0ECF2-B178-5744-86A1-6D0740F5492F}"/>
              </a:ext>
            </a:extLst>
          </p:cNvPr>
          <p:cNvSpPr txBox="1"/>
          <p:nvPr/>
        </p:nvSpPr>
        <p:spPr>
          <a:xfrm>
            <a:off x="5801152" y="627534"/>
            <a:ext cx="1118050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Calibri" panose="020F0502020204030204" pitchFamily="34" charset="0"/>
                <a:ea typeface="CMU Serif Roman" panose="02000603000000000000" pitchFamily="2" charset="0"/>
                <a:cs typeface="Calibri" panose="020F0502020204030204" pitchFamily="34" charset="0"/>
              </a:rPr>
              <a:t>Patients</a:t>
            </a:r>
          </a:p>
          <a:p>
            <a:endParaRPr lang="en-US" sz="1200" dirty="0">
              <a:latin typeface="Calibri" panose="020F0502020204030204" pitchFamily="34" charset="0"/>
              <a:ea typeface="CMU Serif Roman" panose="02000603000000000000" pitchFamily="2" charset="0"/>
              <a:cs typeface="Calibri" panose="020F0502020204030204" pitchFamily="34" charset="0"/>
            </a:endParaRPr>
          </a:p>
          <a:p>
            <a:r>
              <a:rPr lang="en-US" sz="1200" dirty="0">
                <a:latin typeface="Calibri" panose="020F0502020204030204" pitchFamily="34" charset="0"/>
                <a:ea typeface="CMU Serif Roman" panose="02000603000000000000" pitchFamily="2" charset="0"/>
                <a:cs typeface="Calibri" panose="020F0502020204030204" pitchFamily="34" charset="0"/>
              </a:rPr>
              <a:t>Clinicians</a:t>
            </a:r>
          </a:p>
          <a:p>
            <a:endParaRPr lang="en-US" sz="1200" dirty="0">
              <a:latin typeface="Calibri" panose="020F0502020204030204" pitchFamily="34" charset="0"/>
              <a:ea typeface="CMU Serif Roman" panose="02000603000000000000" pitchFamily="2" charset="0"/>
              <a:cs typeface="Calibri" panose="020F0502020204030204" pitchFamily="34" charset="0"/>
            </a:endParaRPr>
          </a:p>
          <a:p>
            <a:r>
              <a:rPr lang="en-US" sz="1200" dirty="0">
                <a:latin typeface="Calibri" panose="020F0502020204030204" pitchFamily="34" charset="0"/>
                <a:ea typeface="CMU Serif Roman" panose="02000603000000000000" pitchFamily="2" charset="0"/>
                <a:cs typeface="Calibri" panose="020F0502020204030204" pitchFamily="34" charset="0"/>
              </a:rPr>
              <a:t>Correlative Scientists</a:t>
            </a:r>
          </a:p>
          <a:p>
            <a:endParaRPr lang="en-US" sz="1200" dirty="0">
              <a:latin typeface="Calibri" panose="020F0502020204030204" pitchFamily="34" charset="0"/>
              <a:ea typeface="CMU Serif Roman" panose="02000603000000000000" pitchFamily="2" charset="0"/>
              <a:cs typeface="Calibri" panose="020F0502020204030204" pitchFamily="34" charset="0"/>
            </a:endParaRPr>
          </a:p>
          <a:p>
            <a:r>
              <a:rPr lang="en-US" sz="1200" dirty="0">
                <a:latin typeface="Calibri" panose="020F0502020204030204" pitchFamily="34" charset="0"/>
                <a:ea typeface="CMU Serif Roman" panose="02000603000000000000" pitchFamily="2" charset="0"/>
                <a:cs typeface="Calibri" panose="020F0502020204030204" pitchFamily="34" charset="0"/>
              </a:rPr>
              <a:t>Statisticians</a:t>
            </a:r>
          </a:p>
          <a:p>
            <a:endParaRPr lang="en-US" sz="1200" dirty="0">
              <a:latin typeface="Calibri" panose="020F0502020204030204" pitchFamily="34" charset="0"/>
              <a:ea typeface="CMU Serif Roman" panose="02000603000000000000" pitchFamily="2" charset="0"/>
              <a:cs typeface="Calibri" panose="020F0502020204030204" pitchFamily="34" charset="0"/>
            </a:endParaRPr>
          </a:p>
          <a:p>
            <a:r>
              <a:rPr lang="en-US" sz="1200" dirty="0">
                <a:latin typeface="Calibri" panose="020F0502020204030204" pitchFamily="34" charset="0"/>
                <a:ea typeface="CMU Serif Roman" panose="02000603000000000000" pitchFamily="2" charset="0"/>
                <a:cs typeface="Calibri" panose="020F0502020204030204" pitchFamily="34" charset="0"/>
              </a:rPr>
              <a:t>Clinical Research Associates</a:t>
            </a:r>
          </a:p>
          <a:p>
            <a:endParaRPr lang="en-US" sz="1200" dirty="0">
              <a:latin typeface="Calibri" panose="020F0502020204030204" pitchFamily="34" charset="0"/>
              <a:ea typeface="CMU Serif Roman" panose="02000603000000000000" pitchFamily="2" charset="0"/>
              <a:cs typeface="Calibri" panose="020F0502020204030204" pitchFamily="34" charset="0"/>
            </a:endParaRPr>
          </a:p>
          <a:p>
            <a:r>
              <a:rPr lang="en-US" sz="1200" dirty="0">
                <a:latin typeface="Calibri" panose="020F0502020204030204" pitchFamily="34" charset="0"/>
                <a:ea typeface="CMU Serif Roman" panose="02000603000000000000" pitchFamily="2" charset="0"/>
                <a:cs typeface="Calibri" panose="020F0502020204030204" pitchFamily="34" charset="0"/>
              </a:rPr>
              <a:t>AI researchers</a:t>
            </a:r>
          </a:p>
          <a:p>
            <a:endParaRPr lang="en-US" sz="1200" dirty="0">
              <a:latin typeface="Calibri" panose="020F0502020204030204" pitchFamily="34" charset="0"/>
              <a:ea typeface="CMU Serif Roman" panose="02000603000000000000" pitchFamily="2" charset="0"/>
              <a:cs typeface="Calibri" panose="020F0502020204030204" pitchFamily="34" charset="0"/>
            </a:endParaRPr>
          </a:p>
          <a:p>
            <a:r>
              <a:rPr lang="en-US" sz="1200" dirty="0">
                <a:latin typeface="Calibri" panose="020F0502020204030204" pitchFamily="34" charset="0"/>
                <a:ea typeface="CMU Serif Roman" panose="02000603000000000000" pitchFamily="2" charset="0"/>
                <a:cs typeface="Calibri" panose="020F0502020204030204" pitchFamily="34" charset="0"/>
              </a:rPr>
              <a:t>Heath Economists</a:t>
            </a:r>
          </a:p>
          <a:p>
            <a:endParaRPr lang="en-US" sz="1200" dirty="0">
              <a:latin typeface="Calibri" panose="020F0502020204030204" pitchFamily="34" charset="0"/>
              <a:ea typeface="CMU Serif Roman" panose="02000603000000000000" pitchFamily="2" charset="0"/>
              <a:cs typeface="Calibri" panose="020F0502020204030204" pitchFamily="34" charset="0"/>
            </a:endParaRPr>
          </a:p>
          <a:p>
            <a:r>
              <a:rPr lang="en-US" sz="1200" dirty="0">
                <a:latin typeface="Calibri" panose="020F0502020204030204" pitchFamily="34" charset="0"/>
                <a:ea typeface="CMU Serif Roman" panose="02000603000000000000" pitchFamily="2" charset="0"/>
                <a:cs typeface="Calibri" panose="020F0502020204030204" pitchFamily="34" charset="0"/>
              </a:rPr>
              <a:t>Policymakers</a:t>
            </a:r>
          </a:p>
          <a:p>
            <a:endParaRPr lang="en-US" sz="1200" dirty="0">
              <a:latin typeface="Calibri" panose="020F0502020204030204" pitchFamily="34" charset="0"/>
              <a:ea typeface="CMU Serif Roman" panose="02000603000000000000" pitchFamily="2" charset="0"/>
              <a:cs typeface="Calibri" panose="020F0502020204030204" pitchFamily="34" charset="0"/>
            </a:endParaRPr>
          </a:p>
          <a:p>
            <a:r>
              <a:rPr lang="en-US" sz="1200" dirty="0">
                <a:latin typeface="Calibri" panose="020F0502020204030204" pitchFamily="34" charset="0"/>
                <a:ea typeface="CMU Serif Roman" panose="02000603000000000000" pitchFamily="2" charset="0"/>
                <a:cs typeface="Calibri" panose="020F0502020204030204" pitchFamily="34" charset="0"/>
              </a:rPr>
              <a:t>Regulators</a:t>
            </a:r>
          </a:p>
          <a:p>
            <a:endParaRPr lang="en-US" sz="1200" dirty="0">
              <a:latin typeface="Calibri" panose="020F0502020204030204" pitchFamily="34" charset="0"/>
              <a:ea typeface="CMU Serif Roman" panose="02000603000000000000" pitchFamily="2" charset="0"/>
              <a:cs typeface="Calibri" panose="020F0502020204030204" pitchFamily="34" charset="0"/>
            </a:endParaRPr>
          </a:p>
          <a:p>
            <a:r>
              <a:rPr lang="en-US" sz="1200" dirty="0">
                <a:latin typeface="Calibri" panose="020F0502020204030204" pitchFamily="34" charset="0"/>
                <a:ea typeface="CMU Serif Roman" panose="02000603000000000000" pitchFamily="2" charset="0"/>
                <a:cs typeface="Calibri" panose="020F0502020204030204" pitchFamily="34" charset="0"/>
              </a:rPr>
              <a:t>…</a:t>
            </a:r>
          </a:p>
          <a:p>
            <a:endParaRPr lang="en-US" sz="1400" dirty="0">
              <a:latin typeface="Calibri" panose="020F0502020204030204" pitchFamily="34" charset="0"/>
              <a:ea typeface="CMU Serif Roman" panose="02000603000000000000" pitchFamily="2" charset="0"/>
              <a:cs typeface="Calibri" panose="020F0502020204030204" pitchFamily="34" charset="0"/>
            </a:endParaRPr>
          </a:p>
        </p:txBody>
      </p:sp>
      <p:sp>
        <p:nvSpPr>
          <p:cNvPr id="43" name="Right Arrow 42">
            <a:extLst>
              <a:ext uri="{FF2B5EF4-FFF2-40B4-BE49-F238E27FC236}">
                <a16:creationId xmlns:a16="http://schemas.microsoft.com/office/drawing/2014/main" id="{D58EF3A4-8C8D-A648-AF3A-841566533029}"/>
              </a:ext>
            </a:extLst>
          </p:cNvPr>
          <p:cNvSpPr/>
          <p:nvPr/>
        </p:nvSpPr>
        <p:spPr>
          <a:xfrm>
            <a:off x="6802669" y="2459204"/>
            <a:ext cx="360040" cy="262313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ounded Rectangle 43">
            <a:extLst>
              <a:ext uri="{FF2B5EF4-FFF2-40B4-BE49-F238E27FC236}">
                <a16:creationId xmlns:a16="http://schemas.microsoft.com/office/drawing/2014/main" id="{BDBF28FB-ACBF-DD4C-89AE-26F05EDAA432}"/>
              </a:ext>
            </a:extLst>
          </p:cNvPr>
          <p:cNvSpPr/>
          <p:nvPr/>
        </p:nvSpPr>
        <p:spPr>
          <a:xfrm>
            <a:off x="7229517" y="1831098"/>
            <a:ext cx="1382403" cy="148130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Sharable, Generalizable,</a:t>
            </a:r>
          </a:p>
          <a:p>
            <a:pPr algn="ct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Transparent,</a:t>
            </a:r>
          </a:p>
          <a:p>
            <a:pPr algn="ct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Efficient,</a:t>
            </a:r>
          </a:p>
          <a:p>
            <a:pPr algn="ct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Knowledge translation</a:t>
            </a:r>
          </a:p>
        </p:txBody>
      </p:sp>
    </p:spTree>
    <p:extLst>
      <p:ext uri="{BB962C8B-B14F-4D97-AF65-F5344CB8AC3E}">
        <p14:creationId xmlns:p14="http://schemas.microsoft.com/office/powerpoint/2010/main" val="18333256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710A0C-889D-6194-1B2E-58E8E8D270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Poll 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23A7B3-C95D-57C3-257D-89285D5E6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754ED01-E2A0-4C1E-8E21-014B99041579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6B4A574-DEA5-EA60-CE5D-6BFB155EEF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5860" y="771550"/>
            <a:ext cx="7092280" cy="3987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93730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E7EEB2-D891-B792-F2D9-4ED3EF821F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Clinical Data?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90858E-6363-DFF3-D91C-15C58FD9D4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i="1" dirty="0"/>
              <a:t>Clinical data </a:t>
            </a:r>
            <a:r>
              <a:rPr lang="en-US" dirty="0"/>
              <a:t>is information gathered for the broad purpose of clinical research on the micro-level (patient care) to the macro-level (broad applications within a health system)</a:t>
            </a:r>
          </a:p>
          <a:p>
            <a:r>
              <a:rPr lang="en-US" b="1" i="1" dirty="0"/>
              <a:t>Clinical data </a:t>
            </a:r>
            <a:r>
              <a:rPr lang="en-US" dirty="0"/>
              <a:t>is patient data collected throughout the course of patient care, or as part of a formal clinical trial program.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EC5524-93F2-81F6-01B4-73C3628403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54ED01-E2A0-4C1E-8E21-014B99041579}" type="slidenum">
              <a:rPr kumimoji="0" lang="en-US" sz="16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6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75970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ounded Rectangle 2">
            <a:extLst>
              <a:ext uri="{FF2B5EF4-FFF2-40B4-BE49-F238E27FC236}">
                <a16:creationId xmlns:a16="http://schemas.microsoft.com/office/drawing/2014/main" id="{00625A0A-050E-158F-C6BB-B6F1E2B76215}"/>
              </a:ext>
            </a:extLst>
          </p:cNvPr>
          <p:cNvSpPr/>
          <p:nvPr/>
        </p:nvSpPr>
        <p:spPr>
          <a:xfrm>
            <a:off x="395536" y="1614856"/>
            <a:ext cx="2520272" cy="239705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t"/>
          <a:lstStyle/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24242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Any “Biomarker” done on biospecimens (tissue, blood, cell, spinal fluid, etc.) - Immunohistochemistry results, FISH analysis, cytogenetics, a myriad of genomic testing, metabolomics, proteomics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24242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Central pathology review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Radiomics</a:t>
            </a:r>
            <a:endParaRPr lang="en-US" sz="1200" dirty="0">
              <a:solidFill>
                <a:srgbClr val="24242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24242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Pathological diagnosis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24242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Digital images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24242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Clinical correlates</a:t>
            </a:r>
          </a:p>
        </p:txBody>
      </p:sp>
      <p:sp>
        <p:nvSpPr>
          <p:cNvPr id="28" name="Rounded Rectangle 34">
            <a:extLst>
              <a:ext uri="{FF2B5EF4-FFF2-40B4-BE49-F238E27FC236}">
                <a16:creationId xmlns:a16="http://schemas.microsoft.com/office/drawing/2014/main" id="{CB8FCC88-5DCC-9903-97D6-B3722F9D66D5}"/>
              </a:ext>
            </a:extLst>
          </p:cNvPr>
          <p:cNvSpPr/>
          <p:nvPr/>
        </p:nvSpPr>
        <p:spPr>
          <a:xfrm>
            <a:off x="3131840" y="4155926"/>
            <a:ext cx="2592288" cy="58418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ePRO, </a:t>
            </a:r>
            <a:r>
              <a:rPr lang="en-US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eCOA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, screening questionnaire, sensors/wearable devices</a:t>
            </a:r>
          </a:p>
        </p:txBody>
      </p:sp>
      <p:sp>
        <p:nvSpPr>
          <p:cNvPr id="29" name="Rounded Rectangle 23">
            <a:extLst>
              <a:ext uri="{FF2B5EF4-FFF2-40B4-BE49-F238E27FC236}">
                <a16:creationId xmlns:a16="http://schemas.microsoft.com/office/drawing/2014/main" id="{76C31C45-250B-7BCF-9961-F81DBE7EF5EA}"/>
              </a:ext>
            </a:extLst>
          </p:cNvPr>
          <p:cNvSpPr/>
          <p:nvPr/>
        </p:nvSpPr>
        <p:spPr>
          <a:xfrm>
            <a:off x="5940152" y="1820530"/>
            <a:ext cx="2736304" cy="175933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Electronic health records (EHRs)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Claims and billing activities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Product and disease registries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Patient-generated data including in home-use settings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Data gathered from other sources that can inform on health status, such as mobile devices</a:t>
            </a:r>
          </a:p>
        </p:txBody>
      </p:sp>
      <p:sp>
        <p:nvSpPr>
          <p:cNvPr id="30" name="Rounded Rectangle 25">
            <a:extLst>
              <a:ext uri="{FF2B5EF4-FFF2-40B4-BE49-F238E27FC236}">
                <a16:creationId xmlns:a16="http://schemas.microsoft.com/office/drawing/2014/main" id="{7104EA33-CC60-FD32-5D74-12DA8000D4C2}"/>
              </a:ext>
            </a:extLst>
          </p:cNvPr>
          <p:cNvSpPr/>
          <p:nvPr/>
        </p:nvSpPr>
        <p:spPr>
          <a:xfrm>
            <a:off x="3347864" y="627534"/>
            <a:ext cx="2160240" cy="58418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sz="1200" dirty="0" err="1">
                <a:solidFill>
                  <a:srgbClr val="24242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eCRF</a:t>
            </a:r>
            <a:r>
              <a:rPr lang="fr-FR" sz="1200" dirty="0">
                <a:solidFill>
                  <a:srgbClr val="24242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fr-FR" sz="1200" dirty="0" err="1">
                <a:solidFill>
                  <a:srgbClr val="24242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IxRS</a:t>
            </a:r>
            <a:r>
              <a:rPr lang="fr-FR" sz="1200" dirty="0">
                <a:solidFill>
                  <a:srgbClr val="24242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fr-FR" sz="1200" dirty="0" err="1">
                <a:solidFill>
                  <a:srgbClr val="24242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Supporting</a:t>
            </a:r>
            <a:r>
              <a:rPr lang="fr-FR" sz="1200" dirty="0">
                <a:solidFill>
                  <a:srgbClr val="24242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/Source Documents</a:t>
            </a:r>
            <a:r>
              <a:rPr lang="en-US" sz="1200" noProof="1">
                <a:solidFill>
                  <a:srgbClr val="24242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CTMS, etc.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324571-125F-99ED-1945-6C17CF4009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754ED01-E2A0-4C1E-8E21-014B99041579}" type="slidenum">
              <a:rPr lang="en-US" smtClean="0"/>
              <a:pPr/>
              <a:t>15</a:t>
            </a:fld>
            <a:endParaRPr lang="en-US"/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0BC66903-C2D4-4F4D-8B9B-B4A1D23B3348}"/>
              </a:ext>
            </a:extLst>
          </p:cNvPr>
          <p:cNvGrpSpPr/>
          <p:nvPr/>
        </p:nvGrpSpPr>
        <p:grpSpPr>
          <a:xfrm>
            <a:off x="2725232" y="1061028"/>
            <a:ext cx="3405828" cy="3278335"/>
            <a:chOff x="3708400" y="1074737"/>
            <a:chExt cx="4776788" cy="4775201"/>
          </a:xfrm>
        </p:grpSpPr>
        <p:sp>
          <p:nvSpPr>
            <p:cNvPr id="34" name="Freeform 5">
              <a:extLst>
                <a:ext uri="{FF2B5EF4-FFF2-40B4-BE49-F238E27FC236}">
                  <a16:creationId xmlns:a16="http://schemas.microsoft.com/office/drawing/2014/main" id="{132EA5F3-5D07-4D5F-9E28-73CAFA78B9CF}"/>
                </a:ext>
              </a:extLst>
            </p:cNvPr>
            <p:cNvSpPr>
              <a:spLocks/>
            </p:cNvSpPr>
            <p:nvPr/>
          </p:nvSpPr>
          <p:spPr bwMode="auto">
            <a:xfrm>
              <a:off x="6240463" y="2016125"/>
              <a:ext cx="2244725" cy="2892425"/>
            </a:xfrm>
            <a:custGeom>
              <a:avLst/>
              <a:gdLst>
                <a:gd name="T0" fmla="*/ 7588 w 11780"/>
                <a:gd name="T1" fmla="*/ 0 h 15178"/>
                <a:gd name="T2" fmla="*/ 7588 w 11780"/>
                <a:gd name="T3" fmla="*/ 15178 h 15178"/>
                <a:gd name="T4" fmla="*/ 0 w 11780"/>
                <a:gd name="T5" fmla="*/ 7589 h 15178"/>
                <a:gd name="T6" fmla="*/ 7588 w 11780"/>
                <a:gd name="T7" fmla="*/ 0 h 15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780" h="15178">
                  <a:moveTo>
                    <a:pt x="7588" y="0"/>
                  </a:moveTo>
                  <a:cubicBezTo>
                    <a:pt x="11780" y="4191"/>
                    <a:pt x="11780" y="10986"/>
                    <a:pt x="7588" y="15178"/>
                  </a:cubicBezTo>
                  <a:lnTo>
                    <a:pt x="0" y="7589"/>
                  </a:lnTo>
                  <a:lnTo>
                    <a:pt x="7588" y="0"/>
                  </a:lnTo>
                  <a:close/>
                </a:path>
              </a:pathLst>
            </a:custGeom>
            <a:solidFill>
              <a:srgbClr val="B6D36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5" name="Freeform 6">
              <a:extLst>
                <a:ext uri="{FF2B5EF4-FFF2-40B4-BE49-F238E27FC236}">
                  <a16:creationId xmlns:a16="http://schemas.microsoft.com/office/drawing/2014/main" id="{B1BE04A7-A4FF-45F1-A2B2-ABB5C4A62DCD}"/>
                </a:ext>
              </a:extLst>
            </p:cNvPr>
            <p:cNvSpPr>
              <a:spLocks/>
            </p:cNvSpPr>
            <p:nvPr/>
          </p:nvSpPr>
          <p:spPr bwMode="auto">
            <a:xfrm>
              <a:off x="4649788" y="3605213"/>
              <a:ext cx="2892425" cy="2244725"/>
            </a:xfrm>
            <a:custGeom>
              <a:avLst/>
              <a:gdLst>
                <a:gd name="T0" fmla="*/ 15177 w 15177"/>
                <a:gd name="T1" fmla="*/ 7589 h 11780"/>
                <a:gd name="T2" fmla="*/ 0 w 15177"/>
                <a:gd name="T3" fmla="*/ 7589 h 11780"/>
                <a:gd name="T4" fmla="*/ 7588 w 15177"/>
                <a:gd name="T5" fmla="*/ 0 h 11780"/>
                <a:gd name="T6" fmla="*/ 15177 w 15177"/>
                <a:gd name="T7" fmla="*/ 7589 h 117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177" h="11780">
                  <a:moveTo>
                    <a:pt x="15177" y="7589"/>
                  </a:moveTo>
                  <a:cubicBezTo>
                    <a:pt x="10986" y="11780"/>
                    <a:pt x="4191" y="11780"/>
                    <a:pt x="0" y="7589"/>
                  </a:cubicBezTo>
                  <a:lnTo>
                    <a:pt x="7588" y="0"/>
                  </a:lnTo>
                  <a:lnTo>
                    <a:pt x="15177" y="7589"/>
                  </a:lnTo>
                  <a:close/>
                </a:path>
              </a:pathLst>
            </a:custGeom>
            <a:solidFill>
              <a:srgbClr val="33898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6" name="Freeform 7">
              <a:extLst>
                <a:ext uri="{FF2B5EF4-FFF2-40B4-BE49-F238E27FC236}">
                  <a16:creationId xmlns:a16="http://schemas.microsoft.com/office/drawing/2014/main" id="{BFA4BD24-8222-437E-9037-AE48F6416519}"/>
                </a:ext>
              </a:extLst>
            </p:cNvPr>
            <p:cNvSpPr>
              <a:spLocks/>
            </p:cNvSpPr>
            <p:nvPr/>
          </p:nvSpPr>
          <p:spPr bwMode="auto">
            <a:xfrm>
              <a:off x="3708400" y="2016125"/>
              <a:ext cx="2244725" cy="2892425"/>
            </a:xfrm>
            <a:custGeom>
              <a:avLst/>
              <a:gdLst>
                <a:gd name="T0" fmla="*/ 4192 w 11780"/>
                <a:gd name="T1" fmla="*/ 15178 h 15178"/>
                <a:gd name="T2" fmla="*/ 4192 w 11780"/>
                <a:gd name="T3" fmla="*/ 0 h 15178"/>
                <a:gd name="T4" fmla="*/ 11780 w 11780"/>
                <a:gd name="T5" fmla="*/ 7589 h 15178"/>
                <a:gd name="T6" fmla="*/ 4192 w 11780"/>
                <a:gd name="T7" fmla="*/ 15178 h 15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780" h="15178">
                  <a:moveTo>
                    <a:pt x="4192" y="15178"/>
                  </a:moveTo>
                  <a:cubicBezTo>
                    <a:pt x="0" y="10986"/>
                    <a:pt x="0" y="4191"/>
                    <a:pt x="4192" y="0"/>
                  </a:cubicBezTo>
                  <a:lnTo>
                    <a:pt x="11780" y="7589"/>
                  </a:lnTo>
                  <a:lnTo>
                    <a:pt x="4192" y="15178"/>
                  </a:lnTo>
                  <a:close/>
                </a:path>
              </a:pathLst>
            </a:custGeom>
            <a:solidFill>
              <a:srgbClr val="51913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7" name="Freeform 8">
              <a:extLst>
                <a:ext uri="{FF2B5EF4-FFF2-40B4-BE49-F238E27FC236}">
                  <a16:creationId xmlns:a16="http://schemas.microsoft.com/office/drawing/2014/main" id="{8C94F2BE-F3AC-48A9-B9AD-1557DEAC1EAF}"/>
                </a:ext>
              </a:extLst>
            </p:cNvPr>
            <p:cNvSpPr>
              <a:spLocks/>
            </p:cNvSpPr>
            <p:nvPr/>
          </p:nvSpPr>
          <p:spPr bwMode="auto">
            <a:xfrm>
              <a:off x="4649788" y="1074737"/>
              <a:ext cx="2892425" cy="2244725"/>
            </a:xfrm>
            <a:custGeom>
              <a:avLst/>
              <a:gdLst>
                <a:gd name="T0" fmla="*/ 0 w 15177"/>
                <a:gd name="T1" fmla="*/ 4191 h 11780"/>
                <a:gd name="T2" fmla="*/ 15177 w 15177"/>
                <a:gd name="T3" fmla="*/ 4191 h 11780"/>
                <a:gd name="T4" fmla="*/ 7588 w 15177"/>
                <a:gd name="T5" fmla="*/ 11780 h 11780"/>
                <a:gd name="T6" fmla="*/ 0 w 15177"/>
                <a:gd name="T7" fmla="*/ 4191 h 117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177" h="11780">
                  <a:moveTo>
                    <a:pt x="0" y="4191"/>
                  </a:moveTo>
                  <a:cubicBezTo>
                    <a:pt x="4191" y="0"/>
                    <a:pt x="10986" y="0"/>
                    <a:pt x="15177" y="4191"/>
                  </a:cubicBezTo>
                  <a:lnTo>
                    <a:pt x="7588" y="11780"/>
                  </a:lnTo>
                  <a:lnTo>
                    <a:pt x="0" y="4191"/>
                  </a:lnTo>
                  <a:close/>
                </a:path>
              </a:pathLst>
            </a:custGeom>
            <a:solidFill>
              <a:srgbClr val="24484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</p:grp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68428FFF-2103-4C76-81B2-BBE8D56CB830}"/>
              </a:ext>
            </a:extLst>
          </p:cNvPr>
          <p:cNvSpPr/>
          <p:nvPr/>
        </p:nvSpPr>
        <p:spPr>
          <a:xfrm>
            <a:off x="3649602" y="1586796"/>
            <a:ext cx="1736214" cy="1618474"/>
          </a:xfrm>
          <a:custGeom>
            <a:avLst/>
            <a:gdLst>
              <a:gd name="connsiteX0" fmla="*/ 982991 w 3523498"/>
              <a:gd name="connsiteY0" fmla="*/ 0 h 3521319"/>
              <a:gd name="connsiteX1" fmla="*/ 1295375 w 3523498"/>
              <a:gd name="connsiteY1" fmla="*/ 334199 h 3521319"/>
              <a:gd name="connsiteX2" fmla="*/ 1631739 w 3523498"/>
              <a:gd name="connsiteY2" fmla="*/ 694646 h 3521319"/>
              <a:gd name="connsiteX3" fmla="*/ 1889476 w 3523498"/>
              <a:gd name="connsiteY3" fmla="*/ 694646 h 3521319"/>
              <a:gd name="connsiteX4" fmla="*/ 2226003 w 3523498"/>
              <a:gd name="connsiteY4" fmla="*/ 334199 h 3521319"/>
              <a:gd name="connsiteX5" fmla="*/ 2538387 w 3523498"/>
              <a:gd name="connsiteY5" fmla="*/ 0 h 3521319"/>
              <a:gd name="connsiteX6" fmla="*/ 3055982 w 3523498"/>
              <a:gd name="connsiteY6" fmla="*/ 336482 h 3521319"/>
              <a:gd name="connsiteX7" fmla="*/ 2854037 w 3523498"/>
              <a:gd name="connsiteY7" fmla="*/ 538421 h 3521319"/>
              <a:gd name="connsiteX8" fmla="*/ 3013793 w 3523498"/>
              <a:gd name="connsiteY8" fmla="*/ 638607 h 3521319"/>
              <a:gd name="connsiteX9" fmla="*/ 3187135 w 3523498"/>
              <a:gd name="connsiteY9" fmla="*/ 465271 h 3521319"/>
              <a:gd name="connsiteX10" fmla="*/ 3523498 w 3523498"/>
              <a:gd name="connsiteY10" fmla="*/ 983035 h 3521319"/>
              <a:gd name="connsiteX11" fmla="*/ 3189255 w 3523498"/>
              <a:gd name="connsiteY11" fmla="*/ 1295389 h 3521319"/>
              <a:gd name="connsiteX12" fmla="*/ 2828912 w 3523498"/>
              <a:gd name="connsiteY12" fmla="*/ 1631708 h 3521319"/>
              <a:gd name="connsiteX13" fmla="*/ 2828912 w 3523498"/>
              <a:gd name="connsiteY13" fmla="*/ 1889612 h 3521319"/>
              <a:gd name="connsiteX14" fmla="*/ 3189255 w 3523498"/>
              <a:gd name="connsiteY14" fmla="*/ 2225930 h 3521319"/>
              <a:gd name="connsiteX15" fmla="*/ 3523498 w 3523498"/>
              <a:gd name="connsiteY15" fmla="*/ 2538284 h 3521319"/>
              <a:gd name="connsiteX16" fmla="*/ 3187135 w 3523498"/>
              <a:gd name="connsiteY16" fmla="*/ 3056049 h 3521319"/>
              <a:gd name="connsiteX17" fmla="*/ 3025748 w 3523498"/>
              <a:gd name="connsiteY17" fmla="*/ 2894667 h 3521319"/>
              <a:gd name="connsiteX18" fmla="*/ 2903974 w 3523498"/>
              <a:gd name="connsiteY18" fmla="*/ 3032834 h 3521319"/>
              <a:gd name="connsiteX19" fmla="*/ 3055982 w 3523498"/>
              <a:gd name="connsiteY19" fmla="*/ 3184838 h 3521319"/>
              <a:gd name="connsiteX20" fmla="*/ 2538387 w 3523498"/>
              <a:gd name="connsiteY20" fmla="*/ 3521319 h 3521319"/>
              <a:gd name="connsiteX21" fmla="*/ 2226003 w 3523498"/>
              <a:gd name="connsiteY21" fmla="*/ 3187120 h 3521319"/>
              <a:gd name="connsiteX22" fmla="*/ 1889476 w 3523498"/>
              <a:gd name="connsiteY22" fmla="*/ 2826674 h 3521319"/>
              <a:gd name="connsiteX23" fmla="*/ 1631739 w 3523498"/>
              <a:gd name="connsiteY23" fmla="*/ 2826674 h 3521319"/>
              <a:gd name="connsiteX24" fmla="*/ 1295375 w 3523498"/>
              <a:gd name="connsiteY24" fmla="*/ 3187120 h 3521319"/>
              <a:gd name="connsiteX25" fmla="*/ 982991 w 3523498"/>
              <a:gd name="connsiteY25" fmla="*/ 3521319 h 3521319"/>
              <a:gd name="connsiteX26" fmla="*/ 465232 w 3523498"/>
              <a:gd name="connsiteY26" fmla="*/ 3184838 h 3521319"/>
              <a:gd name="connsiteX27" fmla="*/ 588146 w 3523498"/>
              <a:gd name="connsiteY27" fmla="*/ 3061928 h 3521319"/>
              <a:gd name="connsiteX28" fmla="*/ 471029 w 3523498"/>
              <a:gd name="connsiteY28" fmla="*/ 2921388 h 3521319"/>
              <a:gd name="connsiteX29" fmla="*/ 336364 w 3523498"/>
              <a:gd name="connsiteY29" fmla="*/ 3056049 h 3521319"/>
              <a:gd name="connsiteX30" fmla="*/ 0 w 3523498"/>
              <a:gd name="connsiteY30" fmla="*/ 2538284 h 3521319"/>
              <a:gd name="connsiteX31" fmla="*/ 334243 w 3523498"/>
              <a:gd name="connsiteY31" fmla="*/ 2225930 h 3521319"/>
              <a:gd name="connsiteX32" fmla="*/ 694586 w 3523498"/>
              <a:gd name="connsiteY32" fmla="*/ 1889612 h 3521319"/>
              <a:gd name="connsiteX33" fmla="*/ 694586 w 3523498"/>
              <a:gd name="connsiteY33" fmla="*/ 1631708 h 3521319"/>
              <a:gd name="connsiteX34" fmla="*/ 334243 w 3523498"/>
              <a:gd name="connsiteY34" fmla="*/ 1295389 h 3521319"/>
              <a:gd name="connsiteX35" fmla="*/ 0 w 3523498"/>
              <a:gd name="connsiteY35" fmla="*/ 983035 h 3521319"/>
              <a:gd name="connsiteX36" fmla="*/ 336364 w 3523498"/>
              <a:gd name="connsiteY36" fmla="*/ 465271 h 3521319"/>
              <a:gd name="connsiteX37" fmla="*/ 473527 w 3523498"/>
              <a:gd name="connsiteY37" fmla="*/ 602430 h 3521319"/>
              <a:gd name="connsiteX38" fmla="*/ 606260 w 3523498"/>
              <a:gd name="connsiteY38" fmla="*/ 477505 h 3521319"/>
              <a:gd name="connsiteX39" fmla="*/ 465232 w 3523498"/>
              <a:gd name="connsiteY39" fmla="*/ 336482 h 3521319"/>
              <a:gd name="connsiteX40" fmla="*/ 982991 w 3523498"/>
              <a:gd name="connsiteY40" fmla="*/ 0 h 3521319"/>
              <a:gd name="connsiteX0" fmla="*/ 982991 w 3523498"/>
              <a:gd name="connsiteY0" fmla="*/ 0 h 3521319"/>
              <a:gd name="connsiteX1" fmla="*/ 1295375 w 3523498"/>
              <a:gd name="connsiteY1" fmla="*/ 334199 h 3521319"/>
              <a:gd name="connsiteX2" fmla="*/ 1631739 w 3523498"/>
              <a:gd name="connsiteY2" fmla="*/ 694646 h 3521319"/>
              <a:gd name="connsiteX3" fmla="*/ 1889476 w 3523498"/>
              <a:gd name="connsiteY3" fmla="*/ 694646 h 3521319"/>
              <a:gd name="connsiteX4" fmla="*/ 2226003 w 3523498"/>
              <a:gd name="connsiteY4" fmla="*/ 334199 h 3521319"/>
              <a:gd name="connsiteX5" fmla="*/ 2538387 w 3523498"/>
              <a:gd name="connsiteY5" fmla="*/ 0 h 3521319"/>
              <a:gd name="connsiteX6" fmla="*/ 3055982 w 3523498"/>
              <a:gd name="connsiteY6" fmla="*/ 336482 h 3521319"/>
              <a:gd name="connsiteX7" fmla="*/ 2854037 w 3523498"/>
              <a:gd name="connsiteY7" fmla="*/ 538421 h 3521319"/>
              <a:gd name="connsiteX8" fmla="*/ 3013793 w 3523498"/>
              <a:gd name="connsiteY8" fmla="*/ 638607 h 3521319"/>
              <a:gd name="connsiteX9" fmla="*/ 3187135 w 3523498"/>
              <a:gd name="connsiteY9" fmla="*/ 465271 h 3521319"/>
              <a:gd name="connsiteX10" fmla="*/ 3523498 w 3523498"/>
              <a:gd name="connsiteY10" fmla="*/ 983035 h 3521319"/>
              <a:gd name="connsiteX11" fmla="*/ 3189255 w 3523498"/>
              <a:gd name="connsiteY11" fmla="*/ 1295389 h 3521319"/>
              <a:gd name="connsiteX12" fmla="*/ 2828912 w 3523498"/>
              <a:gd name="connsiteY12" fmla="*/ 1631708 h 3521319"/>
              <a:gd name="connsiteX13" fmla="*/ 2828912 w 3523498"/>
              <a:gd name="connsiteY13" fmla="*/ 1889612 h 3521319"/>
              <a:gd name="connsiteX14" fmla="*/ 3189255 w 3523498"/>
              <a:gd name="connsiteY14" fmla="*/ 2225930 h 3521319"/>
              <a:gd name="connsiteX15" fmla="*/ 3523498 w 3523498"/>
              <a:gd name="connsiteY15" fmla="*/ 2538284 h 3521319"/>
              <a:gd name="connsiteX16" fmla="*/ 3187135 w 3523498"/>
              <a:gd name="connsiteY16" fmla="*/ 3056049 h 3521319"/>
              <a:gd name="connsiteX17" fmla="*/ 3025748 w 3523498"/>
              <a:gd name="connsiteY17" fmla="*/ 2894667 h 3521319"/>
              <a:gd name="connsiteX18" fmla="*/ 2903974 w 3523498"/>
              <a:gd name="connsiteY18" fmla="*/ 3032834 h 3521319"/>
              <a:gd name="connsiteX19" fmla="*/ 3055982 w 3523498"/>
              <a:gd name="connsiteY19" fmla="*/ 3184838 h 3521319"/>
              <a:gd name="connsiteX20" fmla="*/ 2538387 w 3523498"/>
              <a:gd name="connsiteY20" fmla="*/ 3521319 h 3521319"/>
              <a:gd name="connsiteX21" fmla="*/ 2226003 w 3523498"/>
              <a:gd name="connsiteY21" fmla="*/ 3187120 h 3521319"/>
              <a:gd name="connsiteX22" fmla="*/ 1889476 w 3523498"/>
              <a:gd name="connsiteY22" fmla="*/ 2826674 h 3521319"/>
              <a:gd name="connsiteX23" fmla="*/ 1631739 w 3523498"/>
              <a:gd name="connsiteY23" fmla="*/ 2826674 h 3521319"/>
              <a:gd name="connsiteX24" fmla="*/ 1295375 w 3523498"/>
              <a:gd name="connsiteY24" fmla="*/ 3187120 h 3521319"/>
              <a:gd name="connsiteX25" fmla="*/ 982991 w 3523498"/>
              <a:gd name="connsiteY25" fmla="*/ 3521319 h 3521319"/>
              <a:gd name="connsiteX26" fmla="*/ 465232 w 3523498"/>
              <a:gd name="connsiteY26" fmla="*/ 3184838 h 3521319"/>
              <a:gd name="connsiteX27" fmla="*/ 471029 w 3523498"/>
              <a:gd name="connsiteY27" fmla="*/ 2921388 h 3521319"/>
              <a:gd name="connsiteX28" fmla="*/ 336364 w 3523498"/>
              <a:gd name="connsiteY28" fmla="*/ 3056049 h 3521319"/>
              <a:gd name="connsiteX29" fmla="*/ 0 w 3523498"/>
              <a:gd name="connsiteY29" fmla="*/ 2538284 h 3521319"/>
              <a:gd name="connsiteX30" fmla="*/ 334243 w 3523498"/>
              <a:gd name="connsiteY30" fmla="*/ 2225930 h 3521319"/>
              <a:gd name="connsiteX31" fmla="*/ 694586 w 3523498"/>
              <a:gd name="connsiteY31" fmla="*/ 1889612 h 3521319"/>
              <a:gd name="connsiteX32" fmla="*/ 694586 w 3523498"/>
              <a:gd name="connsiteY32" fmla="*/ 1631708 h 3521319"/>
              <a:gd name="connsiteX33" fmla="*/ 334243 w 3523498"/>
              <a:gd name="connsiteY33" fmla="*/ 1295389 h 3521319"/>
              <a:gd name="connsiteX34" fmla="*/ 0 w 3523498"/>
              <a:gd name="connsiteY34" fmla="*/ 983035 h 3521319"/>
              <a:gd name="connsiteX35" fmla="*/ 336364 w 3523498"/>
              <a:gd name="connsiteY35" fmla="*/ 465271 h 3521319"/>
              <a:gd name="connsiteX36" fmla="*/ 473527 w 3523498"/>
              <a:gd name="connsiteY36" fmla="*/ 602430 h 3521319"/>
              <a:gd name="connsiteX37" fmla="*/ 606260 w 3523498"/>
              <a:gd name="connsiteY37" fmla="*/ 477505 h 3521319"/>
              <a:gd name="connsiteX38" fmla="*/ 465232 w 3523498"/>
              <a:gd name="connsiteY38" fmla="*/ 336482 h 3521319"/>
              <a:gd name="connsiteX39" fmla="*/ 982991 w 3523498"/>
              <a:gd name="connsiteY39" fmla="*/ 0 h 3521319"/>
              <a:gd name="connsiteX0" fmla="*/ 982991 w 3523498"/>
              <a:gd name="connsiteY0" fmla="*/ 0 h 3521319"/>
              <a:gd name="connsiteX1" fmla="*/ 1295375 w 3523498"/>
              <a:gd name="connsiteY1" fmla="*/ 334199 h 3521319"/>
              <a:gd name="connsiteX2" fmla="*/ 1631739 w 3523498"/>
              <a:gd name="connsiteY2" fmla="*/ 694646 h 3521319"/>
              <a:gd name="connsiteX3" fmla="*/ 1889476 w 3523498"/>
              <a:gd name="connsiteY3" fmla="*/ 694646 h 3521319"/>
              <a:gd name="connsiteX4" fmla="*/ 2226003 w 3523498"/>
              <a:gd name="connsiteY4" fmla="*/ 334199 h 3521319"/>
              <a:gd name="connsiteX5" fmla="*/ 2538387 w 3523498"/>
              <a:gd name="connsiteY5" fmla="*/ 0 h 3521319"/>
              <a:gd name="connsiteX6" fmla="*/ 3055982 w 3523498"/>
              <a:gd name="connsiteY6" fmla="*/ 336482 h 3521319"/>
              <a:gd name="connsiteX7" fmla="*/ 2854037 w 3523498"/>
              <a:gd name="connsiteY7" fmla="*/ 538421 h 3521319"/>
              <a:gd name="connsiteX8" fmla="*/ 3013793 w 3523498"/>
              <a:gd name="connsiteY8" fmla="*/ 638607 h 3521319"/>
              <a:gd name="connsiteX9" fmla="*/ 3187135 w 3523498"/>
              <a:gd name="connsiteY9" fmla="*/ 465271 h 3521319"/>
              <a:gd name="connsiteX10" fmla="*/ 3523498 w 3523498"/>
              <a:gd name="connsiteY10" fmla="*/ 983035 h 3521319"/>
              <a:gd name="connsiteX11" fmla="*/ 3189255 w 3523498"/>
              <a:gd name="connsiteY11" fmla="*/ 1295389 h 3521319"/>
              <a:gd name="connsiteX12" fmla="*/ 2828912 w 3523498"/>
              <a:gd name="connsiteY12" fmla="*/ 1631708 h 3521319"/>
              <a:gd name="connsiteX13" fmla="*/ 2828912 w 3523498"/>
              <a:gd name="connsiteY13" fmla="*/ 1889612 h 3521319"/>
              <a:gd name="connsiteX14" fmla="*/ 3189255 w 3523498"/>
              <a:gd name="connsiteY14" fmla="*/ 2225930 h 3521319"/>
              <a:gd name="connsiteX15" fmla="*/ 3523498 w 3523498"/>
              <a:gd name="connsiteY15" fmla="*/ 2538284 h 3521319"/>
              <a:gd name="connsiteX16" fmla="*/ 3187135 w 3523498"/>
              <a:gd name="connsiteY16" fmla="*/ 3056049 h 3521319"/>
              <a:gd name="connsiteX17" fmla="*/ 3025748 w 3523498"/>
              <a:gd name="connsiteY17" fmla="*/ 2894667 h 3521319"/>
              <a:gd name="connsiteX18" fmla="*/ 2903974 w 3523498"/>
              <a:gd name="connsiteY18" fmla="*/ 3032834 h 3521319"/>
              <a:gd name="connsiteX19" fmla="*/ 3055982 w 3523498"/>
              <a:gd name="connsiteY19" fmla="*/ 3184838 h 3521319"/>
              <a:gd name="connsiteX20" fmla="*/ 2538387 w 3523498"/>
              <a:gd name="connsiteY20" fmla="*/ 3521319 h 3521319"/>
              <a:gd name="connsiteX21" fmla="*/ 2226003 w 3523498"/>
              <a:gd name="connsiteY21" fmla="*/ 3187120 h 3521319"/>
              <a:gd name="connsiteX22" fmla="*/ 1889476 w 3523498"/>
              <a:gd name="connsiteY22" fmla="*/ 2826674 h 3521319"/>
              <a:gd name="connsiteX23" fmla="*/ 1631739 w 3523498"/>
              <a:gd name="connsiteY23" fmla="*/ 2826674 h 3521319"/>
              <a:gd name="connsiteX24" fmla="*/ 1295375 w 3523498"/>
              <a:gd name="connsiteY24" fmla="*/ 3187120 h 3521319"/>
              <a:gd name="connsiteX25" fmla="*/ 982991 w 3523498"/>
              <a:gd name="connsiteY25" fmla="*/ 3521319 h 3521319"/>
              <a:gd name="connsiteX26" fmla="*/ 465232 w 3523498"/>
              <a:gd name="connsiteY26" fmla="*/ 3184838 h 3521319"/>
              <a:gd name="connsiteX27" fmla="*/ 336364 w 3523498"/>
              <a:gd name="connsiteY27" fmla="*/ 3056049 h 3521319"/>
              <a:gd name="connsiteX28" fmla="*/ 0 w 3523498"/>
              <a:gd name="connsiteY28" fmla="*/ 2538284 h 3521319"/>
              <a:gd name="connsiteX29" fmla="*/ 334243 w 3523498"/>
              <a:gd name="connsiteY29" fmla="*/ 2225930 h 3521319"/>
              <a:gd name="connsiteX30" fmla="*/ 694586 w 3523498"/>
              <a:gd name="connsiteY30" fmla="*/ 1889612 h 3521319"/>
              <a:gd name="connsiteX31" fmla="*/ 694586 w 3523498"/>
              <a:gd name="connsiteY31" fmla="*/ 1631708 h 3521319"/>
              <a:gd name="connsiteX32" fmla="*/ 334243 w 3523498"/>
              <a:gd name="connsiteY32" fmla="*/ 1295389 h 3521319"/>
              <a:gd name="connsiteX33" fmla="*/ 0 w 3523498"/>
              <a:gd name="connsiteY33" fmla="*/ 983035 h 3521319"/>
              <a:gd name="connsiteX34" fmla="*/ 336364 w 3523498"/>
              <a:gd name="connsiteY34" fmla="*/ 465271 h 3521319"/>
              <a:gd name="connsiteX35" fmla="*/ 473527 w 3523498"/>
              <a:gd name="connsiteY35" fmla="*/ 602430 h 3521319"/>
              <a:gd name="connsiteX36" fmla="*/ 606260 w 3523498"/>
              <a:gd name="connsiteY36" fmla="*/ 477505 h 3521319"/>
              <a:gd name="connsiteX37" fmla="*/ 465232 w 3523498"/>
              <a:gd name="connsiteY37" fmla="*/ 336482 h 3521319"/>
              <a:gd name="connsiteX38" fmla="*/ 982991 w 3523498"/>
              <a:gd name="connsiteY38" fmla="*/ 0 h 3521319"/>
              <a:gd name="connsiteX0" fmla="*/ 982991 w 3523498"/>
              <a:gd name="connsiteY0" fmla="*/ 0 h 3521319"/>
              <a:gd name="connsiteX1" fmla="*/ 1295375 w 3523498"/>
              <a:gd name="connsiteY1" fmla="*/ 334199 h 3521319"/>
              <a:gd name="connsiteX2" fmla="*/ 1631739 w 3523498"/>
              <a:gd name="connsiteY2" fmla="*/ 694646 h 3521319"/>
              <a:gd name="connsiteX3" fmla="*/ 1889476 w 3523498"/>
              <a:gd name="connsiteY3" fmla="*/ 694646 h 3521319"/>
              <a:gd name="connsiteX4" fmla="*/ 2226003 w 3523498"/>
              <a:gd name="connsiteY4" fmla="*/ 334199 h 3521319"/>
              <a:gd name="connsiteX5" fmla="*/ 2538387 w 3523498"/>
              <a:gd name="connsiteY5" fmla="*/ 0 h 3521319"/>
              <a:gd name="connsiteX6" fmla="*/ 3055982 w 3523498"/>
              <a:gd name="connsiteY6" fmla="*/ 336482 h 3521319"/>
              <a:gd name="connsiteX7" fmla="*/ 2854037 w 3523498"/>
              <a:gd name="connsiteY7" fmla="*/ 538421 h 3521319"/>
              <a:gd name="connsiteX8" fmla="*/ 3013793 w 3523498"/>
              <a:gd name="connsiteY8" fmla="*/ 638607 h 3521319"/>
              <a:gd name="connsiteX9" fmla="*/ 3187135 w 3523498"/>
              <a:gd name="connsiteY9" fmla="*/ 465271 h 3521319"/>
              <a:gd name="connsiteX10" fmla="*/ 3523498 w 3523498"/>
              <a:gd name="connsiteY10" fmla="*/ 983035 h 3521319"/>
              <a:gd name="connsiteX11" fmla="*/ 3189255 w 3523498"/>
              <a:gd name="connsiteY11" fmla="*/ 1295389 h 3521319"/>
              <a:gd name="connsiteX12" fmla="*/ 2828912 w 3523498"/>
              <a:gd name="connsiteY12" fmla="*/ 1631708 h 3521319"/>
              <a:gd name="connsiteX13" fmla="*/ 2828912 w 3523498"/>
              <a:gd name="connsiteY13" fmla="*/ 1889612 h 3521319"/>
              <a:gd name="connsiteX14" fmla="*/ 3189255 w 3523498"/>
              <a:gd name="connsiteY14" fmla="*/ 2225930 h 3521319"/>
              <a:gd name="connsiteX15" fmla="*/ 3523498 w 3523498"/>
              <a:gd name="connsiteY15" fmla="*/ 2538284 h 3521319"/>
              <a:gd name="connsiteX16" fmla="*/ 3187135 w 3523498"/>
              <a:gd name="connsiteY16" fmla="*/ 3056049 h 3521319"/>
              <a:gd name="connsiteX17" fmla="*/ 3025748 w 3523498"/>
              <a:gd name="connsiteY17" fmla="*/ 2894667 h 3521319"/>
              <a:gd name="connsiteX18" fmla="*/ 2903974 w 3523498"/>
              <a:gd name="connsiteY18" fmla="*/ 3032834 h 3521319"/>
              <a:gd name="connsiteX19" fmla="*/ 3055982 w 3523498"/>
              <a:gd name="connsiteY19" fmla="*/ 3184838 h 3521319"/>
              <a:gd name="connsiteX20" fmla="*/ 2538387 w 3523498"/>
              <a:gd name="connsiteY20" fmla="*/ 3521319 h 3521319"/>
              <a:gd name="connsiteX21" fmla="*/ 2226003 w 3523498"/>
              <a:gd name="connsiteY21" fmla="*/ 3187120 h 3521319"/>
              <a:gd name="connsiteX22" fmla="*/ 1889476 w 3523498"/>
              <a:gd name="connsiteY22" fmla="*/ 2826674 h 3521319"/>
              <a:gd name="connsiteX23" fmla="*/ 1631739 w 3523498"/>
              <a:gd name="connsiteY23" fmla="*/ 2826674 h 3521319"/>
              <a:gd name="connsiteX24" fmla="*/ 1295375 w 3523498"/>
              <a:gd name="connsiteY24" fmla="*/ 3187120 h 3521319"/>
              <a:gd name="connsiteX25" fmla="*/ 982991 w 3523498"/>
              <a:gd name="connsiteY25" fmla="*/ 3521319 h 3521319"/>
              <a:gd name="connsiteX26" fmla="*/ 465232 w 3523498"/>
              <a:gd name="connsiteY26" fmla="*/ 3184838 h 3521319"/>
              <a:gd name="connsiteX27" fmla="*/ 336364 w 3523498"/>
              <a:gd name="connsiteY27" fmla="*/ 3056049 h 3521319"/>
              <a:gd name="connsiteX28" fmla="*/ 0 w 3523498"/>
              <a:gd name="connsiteY28" fmla="*/ 2538284 h 3521319"/>
              <a:gd name="connsiteX29" fmla="*/ 334243 w 3523498"/>
              <a:gd name="connsiteY29" fmla="*/ 2225930 h 3521319"/>
              <a:gd name="connsiteX30" fmla="*/ 694586 w 3523498"/>
              <a:gd name="connsiteY30" fmla="*/ 1889612 h 3521319"/>
              <a:gd name="connsiteX31" fmla="*/ 694586 w 3523498"/>
              <a:gd name="connsiteY31" fmla="*/ 1631708 h 3521319"/>
              <a:gd name="connsiteX32" fmla="*/ 334243 w 3523498"/>
              <a:gd name="connsiteY32" fmla="*/ 1295389 h 3521319"/>
              <a:gd name="connsiteX33" fmla="*/ 0 w 3523498"/>
              <a:gd name="connsiteY33" fmla="*/ 983035 h 3521319"/>
              <a:gd name="connsiteX34" fmla="*/ 336364 w 3523498"/>
              <a:gd name="connsiteY34" fmla="*/ 465271 h 3521319"/>
              <a:gd name="connsiteX35" fmla="*/ 606260 w 3523498"/>
              <a:gd name="connsiteY35" fmla="*/ 477505 h 3521319"/>
              <a:gd name="connsiteX36" fmla="*/ 465232 w 3523498"/>
              <a:gd name="connsiteY36" fmla="*/ 336482 h 3521319"/>
              <a:gd name="connsiteX37" fmla="*/ 982991 w 3523498"/>
              <a:gd name="connsiteY37" fmla="*/ 0 h 3521319"/>
              <a:gd name="connsiteX0" fmla="*/ 982991 w 3523498"/>
              <a:gd name="connsiteY0" fmla="*/ 0 h 3521319"/>
              <a:gd name="connsiteX1" fmla="*/ 1295375 w 3523498"/>
              <a:gd name="connsiteY1" fmla="*/ 334199 h 3521319"/>
              <a:gd name="connsiteX2" fmla="*/ 1631739 w 3523498"/>
              <a:gd name="connsiteY2" fmla="*/ 694646 h 3521319"/>
              <a:gd name="connsiteX3" fmla="*/ 1889476 w 3523498"/>
              <a:gd name="connsiteY3" fmla="*/ 694646 h 3521319"/>
              <a:gd name="connsiteX4" fmla="*/ 2226003 w 3523498"/>
              <a:gd name="connsiteY4" fmla="*/ 334199 h 3521319"/>
              <a:gd name="connsiteX5" fmla="*/ 2538387 w 3523498"/>
              <a:gd name="connsiteY5" fmla="*/ 0 h 3521319"/>
              <a:gd name="connsiteX6" fmla="*/ 3055982 w 3523498"/>
              <a:gd name="connsiteY6" fmla="*/ 336482 h 3521319"/>
              <a:gd name="connsiteX7" fmla="*/ 2854037 w 3523498"/>
              <a:gd name="connsiteY7" fmla="*/ 538421 h 3521319"/>
              <a:gd name="connsiteX8" fmla="*/ 3013793 w 3523498"/>
              <a:gd name="connsiteY8" fmla="*/ 638607 h 3521319"/>
              <a:gd name="connsiteX9" fmla="*/ 3187135 w 3523498"/>
              <a:gd name="connsiteY9" fmla="*/ 465271 h 3521319"/>
              <a:gd name="connsiteX10" fmla="*/ 3523498 w 3523498"/>
              <a:gd name="connsiteY10" fmla="*/ 983035 h 3521319"/>
              <a:gd name="connsiteX11" fmla="*/ 3189255 w 3523498"/>
              <a:gd name="connsiteY11" fmla="*/ 1295389 h 3521319"/>
              <a:gd name="connsiteX12" fmla="*/ 2828912 w 3523498"/>
              <a:gd name="connsiteY12" fmla="*/ 1631708 h 3521319"/>
              <a:gd name="connsiteX13" fmla="*/ 2828912 w 3523498"/>
              <a:gd name="connsiteY13" fmla="*/ 1889612 h 3521319"/>
              <a:gd name="connsiteX14" fmla="*/ 3189255 w 3523498"/>
              <a:gd name="connsiteY14" fmla="*/ 2225930 h 3521319"/>
              <a:gd name="connsiteX15" fmla="*/ 3523498 w 3523498"/>
              <a:gd name="connsiteY15" fmla="*/ 2538284 h 3521319"/>
              <a:gd name="connsiteX16" fmla="*/ 3187135 w 3523498"/>
              <a:gd name="connsiteY16" fmla="*/ 3056049 h 3521319"/>
              <a:gd name="connsiteX17" fmla="*/ 3025748 w 3523498"/>
              <a:gd name="connsiteY17" fmla="*/ 2894667 h 3521319"/>
              <a:gd name="connsiteX18" fmla="*/ 2903974 w 3523498"/>
              <a:gd name="connsiteY18" fmla="*/ 3032834 h 3521319"/>
              <a:gd name="connsiteX19" fmla="*/ 3055982 w 3523498"/>
              <a:gd name="connsiteY19" fmla="*/ 3184838 h 3521319"/>
              <a:gd name="connsiteX20" fmla="*/ 2538387 w 3523498"/>
              <a:gd name="connsiteY20" fmla="*/ 3521319 h 3521319"/>
              <a:gd name="connsiteX21" fmla="*/ 2226003 w 3523498"/>
              <a:gd name="connsiteY21" fmla="*/ 3187120 h 3521319"/>
              <a:gd name="connsiteX22" fmla="*/ 1889476 w 3523498"/>
              <a:gd name="connsiteY22" fmla="*/ 2826674 h 3521319"/>
              <a:gd name="connsiteX23" fmla="*/ 1631739 w 3523498"/>
              <a:gd name="connsiteY23" fmla="*/ 2826674 h 3521319"/>
              <a:gd name="connsiteX24" fmla="*/ 1295375 w 3523498"/>
              <a:gd name="connsiteY24" fmla="*/ 3187120 h 3521319"/>
              <a:gd name="connsiteX25" fmla="*/ 982991 w 3523498"/>
              <a:gd name="connsiteY25" fmla="*/ 3521319 h 3521319"/>
              <a:gd name="connsiteX26" fmla="*/ 465232 w 3523498"/>
              <a:gd name="connsiteY26" fmla="*/ 3184838 h 3521319"/>
              <a:gd name="connsiteX27" fmla="*/ 336364 w 3523498"/>
              <a:gd name="connsiteY27" fmla="*/ 3056049 h 3521319"/>
              <a:gd name="connsiteX28" fmla="*/ 0 w 3523498"/>
              <a:gd name="connsiteY28" fmla="*/ 2538284 h 3521319"/>
              <a:gd name="connsiteX29" fmla="*/ 334243 w 3523498"/>
              <a:gd name="connsiteY29" fmla="*/ 2225930 h 3521319"/>
              <a:gd name="connsiteX30" fmla="*/ 694586 w 3523498"/>
              <a:gd name="connsiteY30" fmla="*/ 1889612 h 3521319"/>
              <a:gd name="connsiteX31" fmla="*/ 694586 w 3523498"/>
              <a:gd name="connsiteY31" fmla="*/ 1631708 h 3521319"/>
              <a:gd name="connsiteX32" fmla="*/ 334243 w 3523498"/>
              <a:gd name="connsiteY32" fmla="*/ 1295389 h 3521319"/>
              <a:gd name="connsiteX33" fmla="*/ 0 w 3523498"/>
              <a:gd name="connsiteY33" fmla="*/ 983035 h 3521319"/>
              <a:gd name="connsiteX34" fmla="*/ 336364 w 3523498"/>
              <a:gd name="connsiteY34" fmla="*/ 465271 h 3521319"/>
              <a:gd name="connsiteX35" fmla="*/ 465232 w 3523498"/>
              <a:gd name="connsiteY35" fmla="*/ 336482 h 3521319"/>
              <a:gd name="connsiteX36" fmla="*/ 982991 w 3523498"/>
              <a:gd name="connsiteY36" fmla="*/ 0 h 3521319"/>
              <a:gd name="connsiteX0" fmla="*/ 982991 w 3523498"/>
              <a:gd name="connsiteY0" fmla="*/ 0 h 3521319"/>
              <a:gd name="connsiteX1" fmla="*/ 1295375 w 3523498"/>
              <a:gd name="connsiteY1" fmla="*/ 334199 h 3521319"/>
              <a:gd name="connsiteX2" fmla="*/ 1631739 w 3523498"/>
              <a:gd name="connsiteY2" fmla="*/ 694646 h 3521319"/>
              <a:gd name="connsiteX3" fmla="*/ 1889476 w 3523498"/>
              <a:gd name="connsiteY3" fmla="*/ 694646 h 3521319"/>
              <a:gd name="connsiteX4" fmla="*/ 2226003 w 3523498"/>
              <a:gd name="connsiteY4" fmla="*/ 334199 h 3521319"/>
              <a:gd name="connsiteX5" fmla="*/ 2538387 w 3523498"/>
              <a:gd name="connsiteY5" fmla="*/ 0 h 3521319"/>
              <a:gd name="connsiteX6" fmla="*/ 3055982 w 3523498"/>
              <a:gd name="connsiteY6" fmla="*/ 336482 h 3521319"/>
              <a:gd name="connsiteX7" fmla="*/ 3013793 w 3523498"/>
              <a:gd name="connsiteY7" fmla="*/ 638607 h 3521319"/>
              <a:gd name="connsiteX8" fmla="*/ 3187135 w 3523498"/>
              <a:gd name="connsiteY8" fmla="*/ 465271 h 3521319"/>
              <a:gd name="connsiteX9" fmla="*/ 3523498 w 3523498"/>
              <a:gd name="connsiteY9" fmla="*/ 983035 h 3521319"/>
              <a:gd name="connsiteX10" fmla="*/ 3189255 w 3523498"/>
              <a:gd name="connsiteY10" fmla="*/ 1295389 h 3521319"/>
              <a:gd name="connsiteX11" fmla="*/ 2828912 w 3523498"/>
              <a:gd name="connsiteY11" fmla="*/ 1631708 h 3521319"/>
              <a:gd name="connsiteX12" fmla="*/ 2828912 w 3523498"/>
              <a:gd name="connsiteY12" fmla="*/ 1889612 h 3521319"/>
              <a:gd name="connsiteX13" fmla="*/ 3189255 w 3523498"/>
              <a:gd name="connsiteY13" fmla="*/ 2225930 h 3521319"/>
              <a:gd name="connsiteX14" fmla="*/ 3523498 w 3523498"/>
              <a:gd name="connsiteY14" fmla="*/ 2538284 h 3521319"/>
              <a:gd name="connsiteX15" fmla="*/ 3187135 w 3523498"/>
              <a:gd name="connsiteY15" fmla="*/ 3056049 h 3521319"/>
              <a:gd name="connsiteX16" fmla="*/ 3025748 w 3523498"/>
              <a:gd name="connsiteY16" fmla="*/ 2894667 h 3521319"/>
              <a:gd name="connsiteX17" fmla="*/ 2903974 w 3523498"/>
              <a:gd name="connsiteY17" fmla="*/ 3032834 h 3521319"/>
              <a:gd name="connsiteX18" fmla="*/ 3055982 w 3523498"/>
              <a:gd name="connsiteY18" fmla="*/ 3184838 h 3521319"/>
              <a:gd name="connsiteX19" fmla="*/ 2538387 w 3523498"/>
              <a:gd name="connsiteY19" fmla="*/ 3521319 h 3521319"/>
              <a:gd name="connsiteX20" fmla="*/ 2226003 w 3523498"/>
              <a:gd name="connsiteY20" fmla="*/ 3187120 h 3521319"/>
              <a:gd name="connsiteX21" fmla="*/ 1889476 w 3523498"/>
              <a:gd name="connsiteY21" fmla="*/ 2826674 h 3521319"/>
              <a:gd name="connsiteX22" fmla="*/ 1631739 w 3523498"/>
              <a:gd name="connsiteY22" fmla="*/ 2826674 h 3521319"/>
              <a:gd name="connsiteX23" fmla="*/ 1295375 w 3523498"/>
              <a:gd name="connsiteY23" fmla="*/ 3187120 h 3521319"/>
              <a:gd name="connsiteX24" fmla="*/ 982991 w 3523498"/>
              <a:gd name="connsiteY24" fmla="*/ 3521319 h 3521319"/>
              <a:gd name="connsiteX25" fmla="*/ 465232 w 3523498"/>
              <a:gd name="connsiteY25" fmla="*/ 3184838 h 3521319"/>
              <a:gd name="connsiteX26" fmla="*/ 336364 w 3523498"/>
              <a:gd name="connsiteY26" fmla="*/ 3056049 h 3521319"/>
              <a:gd name="connsiteX27" fmla="*/ 0 w 3523498"/>
              <a:gd name="connsiteY27" fmla="*/ 2538284 h 3521319"/>
              <a:gd name="connsiteX28" fmla="*/ 334243 w 3523498"/>
              <a:gd name="connsiteY28" fmla="*/ 2225930 h 3521319"/>
              <a:gd name="connsiteX29" fmla="*/ 694586 w 3523498"/>
              <a:gd name="connsiteY29" fmla="*/ 1889612 h 3521319"/>
              <a:gd name="connsiteX30" fmla="*/ 694586 w 3523498"/>
              <a:gd name="connsiteY30" fmla="*/ 1631708 h 3521319"/>
              <a:gd name="connsiteX31" fmla="*/ 334243 w 3523498"/>
              <a:gd name="connsiteY31" fmla="*/ 1295389 h 3521319"/>
              <a:gd name="connsiteX32" fmla="*/ 0 w 3523498"/>
              <a:gd name="connsiteY32" fmla="*/ 983035 h 3521319"/>
              <a:gd name="connsiteX33" fmla="*/ 336364 w 3523498"/>
              <a:gd name="connsiteY33" fmla="*/ 465271 h 3521319"/>
              <a:gd name="connsiteX34" fmla="*/ 465232 w 3523498"/>
              <a:gd name="connsiteY34" fmla="*/ 336482 h 3521319"/>
              <a:gd name="connsiteX35" fmla="*/ 982991 w 3523498"/>
              <a:gd name="connsiteY35" fmla="*/ 0 h 3521319"/>
              <a:gd name="connsiteX0" fmla="*/ 982991 w 3523498"/>
              <a:gd name="connsiteY0" fmla="*/ 0 h 3521319"/>
              <a:gd name="connsiteX1" fmla="*/ 1295375 w 3523498"/>
              <a:gd name="connsiteY1" fmla="*/ 334199 h 3521319"/>
              <a:gd name="connsiteX2" fmla="*/ 1631739 w 3523498"/>
              <a:gd name="connsiteY2" fmla="*/ 694646 h 3521319"/>
              <a:gd name="connsiteX3" fmla="*/ 1889476 w 3523498"/>
              <a:gd name="connsiteY3" fmla="*/ 694646 h 3521319"/>
              <a:gd name="connsiteX4" fmla="*/ 2226003 w 3523498"/>
              <a:gd name="connsiteY4" fmla="*/ 334199 h 3521319"/>
              <a:gd name="connsiteX5" fmla="*/ 2538387 w 3523498"/>
              <a:gd name="connsiteY5" fmla="*/ 0 h 3521319"/>
              <a:gd name="connsiteX6" fmla="*/ 3055982 w 3523498"/>
              <a:gd name="connsiteY6" fmla="*/ 336482 h 3521319"/>
              <a:gd name="connsiteX7" fmla="*/ 3187135 w 3523498"/>
              <a:gd name="connsiteY7" fmla="*/ 465271 h 3521319"/>
              <a:gd name="connsiteX8" fmla="*/ 3523498 w 3523498"/>
              <a:gd name="connsiteY8" fmla="*/ 983035 h 3521319"/>
              <a:gd name="connsiteX9" fmla="*/ 3189255 w 3523498"/>
              <a:gd name="connsiteY9" fmla="*/ 1295389 h 3521319"/>
              <a:gd name="connsiteX10" fmla="*/ 2828912 w 3523498"/>
              <a:gd name="connsiteY10" fmla="*/ 1631708 h 3521319"/>
              <a:gd name="connsiteX11" fmla="*/ 2828912 w 3523498"/>
              <a:gd name="connsiteY11" fmla="*/ 1889612 h 3521319"/>
              <a:gd name="connsiteX12" fmla="*/ 3189255 w 3523498"/>
              <a:gd name="connsiteY12" fmla="*/ 2225930 h 3521319"/>
              <a:gd name="connsiteX13" fmla="*/ 3523498 w 3523498"/>
              <a:gd name="connsiteY13" fmla="*/ 2538284 h 3521319"/>
              <a:gd name="connsiteX14" fmla="*/ 3187135 w 3523498"/>
              <a:gd name="connsiteY14" fmla="*/ 3056049 h 3521319"/>
              <a:gd name="connsiteX15" fmla="*/ 3025748 w 3523498"/>
              <a:gd name="connsiteY15" fmla="*/ 2894667 h 3521319"/>
              <a:gd name="connsiteX16" fmla="*/ 2903974 w 3523498"/>
              <a:gd name="connsiteY16" fmla="*/ 3032834 h 3521319"/>
              <a:gd name="connsiteX17" fmla="*/ 3055982 w 3523498"/>
              <a:gd name="connsiteY17" fmla="*/ 3184838 h 3521319"/>
              <a:gd name="connsiteX18" fmla="*/ 2538387 w 3523498"/>
              <a:gd name="connsiteY18" fmla="*/ 3521319 h 3521319"/>
              <a:gd name="connsiteX19" fmla="*/ 2226003 w 3523498"/>
              <a:gd name="connsiteY19" fmla="*/ 3187120 h 3521319"/>
              <a:gd name="connsiteX20" fmla="*/ 1889476 w 3523498"/>
              <a:gd name="connsiteY20" fmla="*/ 2826674 h 3521319"/>
              <a:gd name="connsiteX21" fmla="*/ 1631739 w 3523498"/>
              <a:gd name="connsiteY21" fmla="*/ 2826674 h 3521319"/>
              <a:gd name="connsiteX22" fmla="*/ 1295375 w 3523498"/>
              <a:gd name="connsiteY22" fmla="*/ 3187120 h 3521319"/>
              <a:gd name="connsiteX23" fmla="*/ 982991 w 3523498"/>
              <a:gd name="connsiteY23" fmla="*/ 3521319 h 3521319"/>
              <a:gd name="connsiteX24" fmla="*/ 465232 w 3523498"/>
              <a:gd name="connsiteY24" fmla="*/ 3184838 h 3521319"/>
              <a:gd name="connsiteX25" fmla="*/ 336364 w 3523498"/>
              <a:gd name="connsiteY25" fmla="*/ 3056049 h 3521319"/>
              <a:gd name="connsiteX26" fmla="*/ 0 w 3523498"/>
              <a:gd name="connsiteY26" fmla="*/ 2538284 h 3521319"/>
              <a:gd name="connsiteX27" fmla="*/ 334243 w 3523498"/>
              <a:gd name="connsiteY27" fmla="*/ 2225930 h 3521319"/>
              <a:gd name="connsiteX28" fmla="*/ 694586 w 3523498"/>
              <a:gd name="connsiteY28" fmla="*/ 1889612 h 3521319"/>
              <a:gd name="connsiteX29" fmla="*/ 694586 w 3523498"/>
              <a:gd name="connsiteY29" fmla="*/ 1631708 h 3521319"/>
              <a:gd name="connsiteX30" fmla="*/ 334243 w 3523498"/>
              <a:gd name="connsiteY30" fmla="*/ 1295389 h 3521319"/>
              <a:gd name="connsiteX31" fmla="*/ 0 w 3523498"/>
              <a:gd name="connsiteY31" fmla="*/ 983035 h 3521319"/>
              <a:gd name="connsiteX32" fmla="*/ 336364 w 3523498"/>
              <a:gd name="connsiteY32" fmla="*/ 465271 h 3521319"/>
              <a:gd name="connsiteX33" fmla="*/ 465232 w 3523498"/>
              <a:gd name="connsiteY33" fmla="*/ 336482 h 3521319"/>
              <a:gd name="connsiteX34" fmla="*/ 982991 w 3523498"/>
              <a:gd name="connsiteY34" fmla="*/ 0 h 3521319"/>
              <a:gd name="connsiteX0" fmla="*/ 982991 w 3523498"/>
              <a:gd name="connsiteY0" fmla="*/ 0 h 3521319"/>
              <a:gd name="connsiteX1" fmla="*/ 1295375 w 3523498"/>
              <a:gd name="connsiteY1" fmla="*/ 334199 h 3521319"/>
              <a:gd name="connsiteX2" fmla="*/ 1631739 w 3523498"/>
              <a:gd name="connsiteY2" fmla="*/ 694646 h 3521319"/>
              <a:gd name="connsiteX3" fmla="*/ 1889476 w 3523498"/>
              <a:gd name="connsiteY3" fmla="*/ 694646 h 3521319"/>
              <a:gd name="connsiteX4" fmla="*/ 2226003 w 3523498"/>
              <a:gd name="connsiteY4" fmla="*/ 334199 h 3521319"/>
              <a:gd name="connsiteX5" fmla="*/ 2538387 w 3523498"/>
              <a:gd name="connsiteY5" fmla="*/ 0 h 3521319"/>
              <a:gd name="connsiteX6" fmla="*/ 3055982 w 3523498"/>
              <a:gd name="connsiteY6" fmla="*/ 336482 h 3521319"/>
              <a:gd name="connsiteX7" fmla="*/ 3187135 w 3523498"/>
              <a:gd name="connsiteY7" fmla="*/ 465271 h 3521319"/>
              <a:gd name="connsiteX8" fmla="*/ 3523498 w 3523498"/>
              <a:gd name="connsiteY8" fmla="*/ 983035 h 3521319"/>
              <a:gd name="connsiteX9" fmla="*/ 3189255 w 3523498"/>
              <a:gd name="connsiteY9" fmla="*/ 1295389 h 3521319"/>
              <a:gd name="connsiteX10" fmla="*/ 2828912 w 3523498"/>
              <a:gd name="connsiteY10" fmla="*/ 1631708 h 3521319"/>
              <a:gd name="connsiteX11" fmla="*/ 2828912 w 3523498"/>
              <a:gd name="connsiteY11" fmla="*/ 1889612 h 3521319"/>
              <a:gd name="connsiteX12" fmla="*/ 3189255 w 3523498"/>
              <a:gd name="connsiteY12" fmla="*/ 2225930 h 3521319"/>
              <a:gd name="connsiteX13" fmla="*/ 3523498 w 3523498"/>
              <a:gd name="connsiteY13" fmla="*/ 2538284 h 3521319"/>
              <a:gd name="connsiteX14" fmla="*/ 3187135 w 3523498"/>
              <a:gd name="connsiteY14" fmla="*/ 3056049 h 3521319"/>
              <a:gd name="connsiteX15" fmla="*/ 2903974 w 3523498"/>
              <a:gd name="connsiteY15" fmla="*/ 3032834 h 3521319"/>
              <a:gd name="connsiteX16" fmla="*/ 3055982 w 3523498"/>
              <a:gd name="connsiteY16" fmla="*/ 3184838 h 3521319"/>
              <a:gd name="connsiteX17" fmla="*/ 2538387 w 3523498"/>
              <a:gd name="connsiteY17" fmla="*/ 3521319 h 3521319"/>
              <a:gd name="connsiteX18" fmla="*/ 2226003 w 3523498"/>
              <a:gd name="connsiteY18" fmla="*/ 3187120 h 3521319"/>
              <a:gd name="connsiteX19" fmla="*/ 1889476 w 3523498"/>
              <a:gd name="connsiteY19" fmla="*/ 2826674 h 3521319"/>
              <a:gd name="connsiteX20" fmla="*/ 1631739 w 3523498"/>
              <a:gd name="connsiteY20" fmla="*/ 2826674 h 3521319"/>
              <a:gd name="connsiteX21" fmla="*/ 1295375 w 3523498"/>
              <a:gd name="connsiteY21" fmla="*/ 3187120 h 3521319"/>
              <a:gd name="connsiteX22" fmla="*/ 982991 w 3523498"/>
              <a:gd name="connsiteY22" fmla="*/ 3521319 h 3521319"/>
              <a:gd name="connsiteX23" fmla="*/ 465232 w 3523498"/>
              <a:gd name="connsiteY23" fmla="*/ 3184838 h 3521319"/>
              <a:gd name="connsiteX24" fmla="*/ 336364 w 3523498"/>
              <a:gd name="connsiteY24" fmla="*/ 3056049 h 3521319"/>
              <a:gd name="connsiteX25" fmla="*/ 0 w 3523498"/>
              <a:gd name="connsiteY25" fmla="*/ 2538284 h 3521319"/>
              <a:gd name="connsiteX26" fmla="*/ 334243 w 3523498"/>
              <a:gd name="connsiteY26" fmla="*/ 2225930 h 3521319"/>
              <a:gd name="connsiteX27" fmla="*/ 694586 w 3523498"/>
              <a:gd name="connsiteY27" fmla="*/ 1889612 h 3521319"/>
              <a:gd name="connsiteX28" fmla="*/ 694586 w 3523498"/>
              <a:gd name="connsiteY28" fmla="*/ 1631708 h 3521319"/>
              <a:gd name="connsiteX29" fmla="*/ 334243 w 3523498"/>
              <a:gd name="connsiteY29" fmla="*/ 1295389 h 3521319"/>
              <a:gd name="connsiteX30" fmla="*/ 0 w 3523498"/>
              <a:gd name="connsiteY30" fmla="*/ 983035 h 3521319"/>
              <a:gd name="connsiteX31" fmla="*/ 336364 w 3523498"/>
              <a:gd name="connsiteY31" fmla="*/ 465271 h 3521319"/>
              <a:gd name="connsiteX32" fmla="*/ 465232 w 3523498"/>
              <a:gd name="connsiteY32" fmla="*/ 336482 h 3521319"/>
              <a:gd name="connsiteX33" fmla="*/ 982991 w 3523498"/>
              <a:gd name="connsiteY33" fmla="*/ 0 h 3521319"/>
              <a:gd name="connsiteX0" fmla="*/ 982991 w 3523498"/>
              <a:gd name="connsiteY0" fmla="*/ 0 h 3521319"/>
              <a:gd name="connsiteX1" fmla="*/ 1295375 w 3523498"/>
              <a:gd name="connsiteY1" fmla="*/ 334199 h 3521319"/>
              <a:gd name="connsiteX2" fmla="*/ 1631739 w 3523498"/>
              <a:gd name="connsiteY2" fmla="*/ 694646 h 3521319"/>
              <a:gd name="connsiteX3" fmla="*/ 1889476 w 3523498"/>
              <a:gd name="connsiteY3" fmla="*/ 694646 h 3521319"/>
              <a:gd name="connsiteX4" fmla="*/ 2226003 w 3523498"/>
              <a:gd name="connsiteY4" fmla="*/ 334199 h 3521319"/>
              <a:gd name="connsiteX5" fmla="*/ 2538387 w 3523498"/>
              <a:gd name="connsiteY5" fmla="*/ 0 h 3521319"/>
              <a:gd name="connsiteX6" fmla="*/ 3055982 w 3523498"/>
              <a:gd name="connsiteY6" fmla="*/ 336482 h 3521319"/>
              <a:gd name="connsiteX7" fmla="*/ 3187135 w 3523498"/>
              <a:gd name="connsiteY7" fmla="*/ 465271 h 3521319"/>
              <a:gd name="connsiteX8" fmla="*/ 3523498 w 3523498"/>
              <a:gd name="connsiteY8" fmla="*/ 983035 h 3521319"/>
              <a:gd name="connsiteX9" fmla="*/ 3189255 w 3523498"/>
              <a:gd name="connsiteY9" fmla="*/ 1295389 h 3521319"/>
              <a:gd name="connsiteX10" fmla="*/ 2828912 w 3523498"/>
              <a:gd name="connsiteY10" fmla="*/ 1631708 h 3521319"/>
              <a:gd name="connsiteX11" fmla="*/ 2828912 w 3523498"/>
              <a:gd name="connsiteY11" fmla="*/ 1889612 h 3521319"/>
              <a:gd name="connsiteX12" fmla="*/ 3189255 w 3523498"/>
              <a:gd name="connsiteY12" fmla="*/ 2225930 h 3521319"/>
              <a:gd name="connsiteX13" fmla="*/ 3523498 w 3523498"/>
              <a:gd name="connsiteY13" fmla="*/ 2538284 h 3521319"/>
              <a:gd name="connsiteX14" fmla="*/ 3187135 w 3523498"/>
              <a:gd name="connsiteY14" fmla="*/ 3056049 h 3521319"/>
              <a:gd name="connsiteX15" fmla="*/ 3055982 w 3523498"/>
              <a:gd name="connsiteY15" fmla="*/ 3184838 h 3521319"/>
              <a:gd name="connsiteX16" fmla="*/ 2538387 w 3523498"/>
              <a:gd name="connsiteY16" fmla="*/ 3521319 h 3521319"/>
              <a:gd name="connsiteX17" fmla="*/ 2226003 w 3523498"/>
              <a:gd name="connsiteY17" fmla="*/ 3187120 h 3521319"/>
              <a:gd name="connsiteX18" fmla="*/ 1889476 w 3523498"/>
              <a:gd name="connsiteY18" fmla="*/ 2826674 h 3521319"/>
              <a:gd name="connsiteX19" fmla="*/ 1631739 w 3523498"/>
              <a:gd name="connsiteY19" fmla="*/ 2826674 h 3521319"/>
              <a:gd name="connsiteX20" fmla="*/ 1295375 w 3523498"/>
              <a:gd name="connsiteY20" fmla="*/ 3187120 h 3521319"/>
              <a:gd name="connsiteX21" fmla="*/ 982991 w 3523498"/>
              <a:gd name="connsiteY21" fmla="*/ 3521319 h 3521319"/>
              <a:gd name="connsiteX22" fmla="*/ 465232 w 3523498"/>
              <a:gd name="connsiteY22" fmla="*/ 3184838 h 3521319"/>
              <a:gd name="connsiteX23" fmla="*/ 336364 w 3523498"/>
              <a:gd name="connsiteY23" fmla="*/ 3056049 h 3521319"/>
              <a:gd name="connsiteX24" fmla="*/ 0 w 3523498"/>
              <a:gd name="connsiteY24" fmla="*/ 2538284 h 3521319"/>
              <a:gd name="connsiteX25" fmla="*/ 334243 w 3523498"/>
              <a:gd name="connsiteY25" fmla="*/ 2225930 h 3521319"/>
              <a:gd name="connsiteX26" fmla="*/ 694586 w 3523498"/>
              <a:gd name="connsiteY26" fmla="*/ 1889612 h 3521319"/>
              <a:gd name="connsiteX27" fmla="*/ 694586 w 3523498"/>
              <a:gd name="connsiteY27" fmla="*/ 1631708 h 3521319"/>
              <a:gd name="connsiteX28" fmla="*/ 334243 w 3523498"/>
              <a:gd name="connsiteY28" fmla="*/ 1295389 h 3521319"/>
              <a:gd name="connsiteX29" fmla="*/ 0 w 3523498"/>
              <a:gd name="connsiteY29" fmla="*/ 983035 h 3521319"/>
              <a:gd name="connsiteX30" fmla="*/ 336364 w 3523498"/>
              <a:gd name="connsiteY30" fmla="*/ 465271 h 3521319"/>
              <a:gd name="connsiteX31" fmla="*/ 465232 w 3523498"/>
              <a:gd name="connsiteY31" fmla="*/ 336482 h 3521319"/>
              <a:gd name="connsiteX32" fmla="*/ 982991 w 3523498"/>
              <a:gd name="connsiteY32" fmla="*/ 0 h 3521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3523498" h="3521319">
                <a:moveTo>
                  <a:pt x="982991" y="0"/>
                </a:moveTo>
                <a:lnTo>
                  <a:pt x="1295375" y="334199"/>
                </a:lnTo>
                <a:lnTo>
                  <a:pt x="1631739" y="694646"/>
                </a:lnTo>
                <a:cubicBezTo>
                  <a:pt x="1701719" y="768984"/>
                  <a:pt x="1819659" y="768984"/>
                  <a:pt x="1889476" y="694646"/>
                </a:cubicBezTo>
                <a:lnTo>
                  <a:pt x="2226003" y="334199"/>
                </a:lnTo>
                <a:lnTo>
                  <a:pt x="2538387" y="0"/>
                </a:lnTo>
                <a:cubicBezTo>
                  <a:pt x="2728427" y="85262"/>
                  <a:pt x="2903134" y="198726"/>
                  <a:pt x="3055982" y="336482"/>
                </a:cubicBezTo>
                <a:lnTo>
                  <a:pt x="3187135" y="465271"/>
                </a:lnTo>
                <a:cubicBezTo>
                  <a:pt x="3324649" y="618187"/>
                  <a:pt x="3438347" y="792949"/>
                  <a:pt x="3523498" y="983035"/>
                </a:cubicBezTo>
                <a:lnTo>
                  <a:pt x="3189255" y="1295389"/>
                </a:lnTo>
                <a:lnTo>
                  <a:pt x="2828912" y="1631708"/>
                </a:lnTo>
                <a:cubicBezTo>
                  <a:pt x="2754527" y="1701645"/>
                  <a:pt x="2754527" y="1819674"/>
                  <a:pt x="2828912" y="1889612"/>
                </a:cubicBezTo>
                <a:lnTo>
                  <a:pt x="3189255" y="2225930"/>
                </a:lnTo>
                <a:lnTo>
                  <a:pt x="3523498" y="2538284"/>
                </a:lnTo>
                <a:cubicBezTo>
                  <a:pt x="3438347" y="2728370"/>
                  <a:pt x="3324649" y="2903132"/>
                  <a:pt x="3187135" y="3056049"/>
                </a:cubicBezTo>
                <a:lnTo>
                  <a:pt x="3055982" y="3184838"/>
                </a:lnTo>
                <a:cubicBezTo>
                  <a:pt x="2903134" y="3322593"/>
                  <a:pt x="2728427" y="3436058"/>
                  <a:pt x="2538387" y="3521319"/>
                </a:cubicBezTo>
                <a:lnTo>
                  <a:pt x="2226003" y="3187120"/>
                </a:lnTo>
                <a:lnTo>
                  <a:pt x="1889476" y="2826674"/>
                </a:lnTo>
                <a:cubicBezTo>
                  <a:pt x="1819659" y="2752335"/>
                  <a:pt x="1701719" y="2752335"/>
                  <a:pt x="1631739" y="2826674"/>
                </a:cubicBezTo>
                <a:lnTo>
                  <a:pt x="1295375" y="3187120"/>
                </a:lnTo>
                <a:lnTo>
                  <a:pt x="982991" y="3521319"/>
                </a:lnTo>
                <a:cubicBezTo>
                  <a:pt x="792950" y="3436058"/>
                  <a:pt x="618244" y="3322593"/>
                  <a:pt x="465232" y="3184838"/>
                </a:cubicBezTo>
                <a:lnTo>
                  <a:pt x="336364" y="3056049"/>
                </a:lnTo>
                <a:cubicBezTo>
                  <a:pt x="198850" y="2903132"/>
                  <a:pt x="85151" y="2728370"/>
                  <a:pt x="0" y="2538284"/>
                </a:cubicBezTo>
                <a:lnTo>
                  <a:pt x="334243" y="2225930"/>
                </a:lnTo>
                <a:lnTo>
                  <a:pt x="694586" y="1889612"/>
                </a:lnTo>
                <a:cubicBezTo>
                  <a:pt x="768971" y="1819674"/>
                  <a:pt x="768971" y="1701645"/>
                  <a:pt x="694586" y="1631708"/>
                </a:cubicBezTo>
                <a:lnTo>
                  <a:pt x="334243" y="1295389"/>
                </a:lnTo>
                <a:lnTo>
                  <a:pt x="0" y="983035"/>
                </a:lnTo>
                <a:cubicBezTo>
                  <a:pt x="85151" y="792949"/>
                  <a:pt x="198850" y="618187"/>
                  <a:pt x="336364" y="465271"/>
                </a:cubicBezTo>
                <a:lnTo>
                  <a:pt x="465232" y="336482"/>
                </a:lnTo>
                <a:cubicBezTo>
                  <a:pt x="618244" y="198726"/>
                  <a:pt x="792950" y="85262"/>
                  <a:pt x="982991" y="0"/>
                </a:cubicBezTo>
                <a:close/>
              </a:path>
            </a:pathLst>
          </a:custGeom>
          <a:solidFill>
            <a:srgbClr val="F3F3F1"/>
          </a:solidFill>
          <a:ln w="12700">
            <a:miter lim="400000"/>
          </a:ln>
        </p:spPr>
        <p:txBody>
          <a:bodyPr wrap="square" lIns="38100" tIns="38100" rIns="38100" bIns="3810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297A271B-24AD-3B36-B568-E65A7B93B47D}"/>
              </a:ext>
            </a:extLst>
          </p:cNvPr>
          <p:cNvSpPr txBox="1"/>
          <p:nvPr/>
        </p:nvSpPr>
        <p:spPr>
          <a:xfrm>
            <a:off x="3773475" y="1936452"/>
            <a:ext cx="144966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noProof="1">
                <a:solidFill>
                  <a:srgbClr val="2448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CLINICAL</a:t>
            </a:r>
          </a:p>
          <a:p>
            <a:pPr algn="ctr"/>
            <a:r>
              <a:rPr lang="en-US" b="1" noProof="1">
                <a:solidFill>
                  <a:srgbClr val="2448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</a:t>
            </a:r>
          </a:p>
          <a:p>
            <a:pPr algn="ctr"/>
            <a:r>
              <a:rPr lang="en-US" b="1" noProof="1">
                <a:solidFill>
                  <a:srgbClr val="2448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SCIENCE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172C0121-EBD2-2F11-C0F3-0CEF50B427C3}"/>
              </a:ext>
            </a:extLst>
          </p:cNvPr>
          <p:cNvSpPr txBox="1"/>
          <p:nvPr/>
        </p:nvSpPr>
        <p:spPr>
          <a:xfrm>
            <a:off x="3707904" y="1256442"/>
            <a:ext cx="144966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noProof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Clinical Trial </a:t>
            </a:r>
          </a:p>
          <a:p>
            <a:pPr algn="ctr"/>
            <a:r>
              <a:rPr lang="en-US" sz="1400" b="1" noProof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D9911B3A-ED89-E587-359E-FFC09D77B9CA}"/>
              </a:ext>
            </a:extLst>
          </p:cNvPr>
          <p:cNvSpPr txBox="1"/>
          <p:nvPr/>
        </p:nvSpPr>
        <p:spPr>
          <a:xfrm>
            <a:off x="2696836" y="2265134"/>
            <a:ext cx="1307564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i="0" dirty="0">
                <a:solidFill>
                  <a:srgbClr val="24242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Correlative </a:t>
            </a:r>
          </a:p>
          <a:p>
            <a:pPr algn="ctr"/>
            <a:r>
              <a:rPr lang="en-US" sz="1400" b="1" i="0" dirty="0">
                <a:solidFill>
                  <a:srgbClr val="24242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Science </a:t>
            </a:r>
          </a:p>
          <a:p>
            <a:pPr algn="ctr"/>
            <a:r>
              <a:rPr lang="en-US" sz="1400" b="1" i="0" dirty="0">
                <a:solidFill>
                  <a:srgbClr val="24242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Data</a:t>
            </a:r>
            <a:endParaRPr lang="en-US" sz="1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48AD8E43-ECB5-CF63-BFCA-37CD42ABA086}"/>
              </a:ext>
            </a:extLst>
          </p:cNvPr>
          <p:cNvSpPr txBox="1"/>
          <p:nvPr/>
        </p:nvSpPr>
        <p:spPr>
          <a:xfrm>
            <a:off x="3581400" y="3416682"/>
            <a:ext cx="163772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i="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Patient Reported Data</a:t>
            </a:r>
            <a:endParaRPr lang="en-US" sz="14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35BF8F29-C4E4-A663-7F68-2ACEE85A7C86}"/>
              </a:ext>
            </a:extLst>
          </p:cNvPr>
          <p:cNvSpPr txBox="1"/>
          <p:nvPr/>
        </p:nvSpPr>
        <p:spPr>
          <a:xfrm>
            <a:off x="4869671" y="2355726"/>
            <a:ext cx="137872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i="0" dirty="0">
                <a:solidFill>
                  <a:srgbClr val="24242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Real World Data</a:t>
            </a:r>
            <a:endParaRPr lang="en-US" sz="1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01E47785-0AD0-A1D9-D50B-2FFE26598A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2919" y="72038"/>
            <a:ext cx="2232248" cy="411480"/>
          </a:xfrm>
        </p:spPr>
        <p:txBody>
          <a:bodyPr/>
          <a:lstStyle/>
          <a:p>
            <a:r>
              <a:rPr lang="en-US" sz="2400" dirty="0"/>
              <a:t>Types of Data</a:t>
            </a:r>
          </a:p>
        </p:txBody>
      </p:sp>
    </p:spTree>
    <p:extLst>
      <p:ext uri="{BB962C8B-B14F-4D97-AF65-F5344CB8AC3E}">
        <p14:creationId xmlns:p14="http://schemas.microsoft.com/office/powerpoint/2010/main" val="41768409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ounded Rectangle 25">
            <a:extLst>
              <a:ext uri="{FF2B5EF4-FFF2-40B4-BE49-F238E27FC236}">
                <a16:creationId xmlns:a16="http://schemas.microsoft.com/office/drawing/2014/main" id="{7E8F7D32-0319-07D4-6A56-1E55DB5C10B8}"/>
              </a:ext>
            </a:extLst>
          </p:cNvPr>
          <p:cNvSpPr/>
          <p:nvPr/>
        </p:nvSpPr>
        <p:spPr>
          <a:xfrm>
            <a:off x="2195736" y="267495"/>
            <a:ext cx="5040560" cy="79208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Trial Team: Senior Investigator/Data Manager/Monitor/Biostatistician/IT/etc. </a:t>
            </a:r>
          </a:p>
          <a:p>
            <a:pPr algn="ctr"/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Central Office Data Executive Committee</a:t>
            </a:r>
          </a:p>
          <a:p>
            <a:pPr algn="ctr"/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en-US" sz="1200" dirty="0"/>
              <a:t>ata and Safety Monitoring Committee (DSMC)</a:t>
            </a:r>
            <a:endParaRPr lang="en-U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" name="Rounded Rectangle 34">
            <a:extLst>
              <a:ext uri="{FF2B5EF4-FFF2-40B4-BE49-F238E27FC236}">
                <a16:creationId xmlns:a16="http://schemas.microsoft.com/office/drawing/2014/main" id="{21F3DE47-AAAE-E2A9-2785-33D34FCA016C}"/>
              </a:ext>
            </a:extLst>
          </p:cNvPr>
          <p:cNvSpPr/>
          <p:nvPr/>
        </p:nvSpPr>
        <p:spPr>
          <a:xfrm>
            <a:off x="3419872" y="4003789"/>
            <a:ext cx="1935864" cy="58418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Quality of Life Committee</a:t>
            </a:r>
          </a:p>
          <a:p>
            <a:pPr algn="ctr"/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Support Care Committee</a:t>
            </a:r>
          </a:p>
        </p:txBody>
      </p:sp>
      <p:sp>
        <p:nvSpPr>
          <p:cNvPr id="26" name="Rounded Rectangle 2">
            <a:extLst>
              <a:ext uri="{FF2B5EF4-FFF2-40B4-BE49-F238E27FC236}">
                <a16:creationId xmlns:a16="http://schemas.microsoft.com/office/drawing/2014/main" id="{8069D402-3B17-742A-53B3-330369980579}"/>
              </a:ext>
            </a:extLst>
          </p:cNvPr>
          <p:cNvSpPr/>
          <p:nvPr/>
        </p:nvSpPr>
        <p:spPr>
          <a:xfrm>
            <a:off x="899592" y="2195972"/>
            <a:ext cx="2016216" cy="58418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Correlative Science and Tumour Biology Committee</a:t>
            </a:r>
          </a:p>
        </p:txBody>
      </p:sp>
      <p:sp>
        <p:nvSpPr>
          <p:cNvPr id="31" name="Rounded Rectangle 23">
            <a:extLst>
              <a:ext uri="{FF2B5EF4-FFF2-40B4-BE49-F238E27FC236}">
                <a16:creationId xmlns:a16="http://schemas.microsoft.com/office/drawing/2014/main" id="{A8DC1420-5DA4-3479-4D86-2210E730B872}"/>
              </a:ext>
            </a:extLst>
          </p:cNvPr>
          <p:cNvSpPr/>
          <p:nvPr/>
        </p:nvSpPr>
        <p:spPr>
          <a:xfrm>
            <a:off x="5940152" y="2228950"/>
            <a:ext cx="1800192" cy="58418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Committee on Economic Analysis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324571-125F-99ED-1945-6C17CF4009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754ED01-E2A0-4C1E-8E21-014B99041579}" type="slidenum">
              <a:rPr lang="en-US" smtClean="0"/>
              <a:pPr/>
              <a:t>16</a:t>
            </a:fld>
            <a:endParaRPr lang="en-US"/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0BC66903-C2D4-4F4D-8B9B-B4A1D23B3348}"/>
              </a:ext>
            </a:extLst>
          </p:cNvPr>
          <p:cNvGrpSpPr/>
          <p:nvPr/>
        </p:nvGrpSpPr>
        <p:grpSpPr>
          <a:xfrm>
            <a:off x="2728361" y="895350"/>
            <a:ext cx="3405828" cy="3278335"/>
            <a:chOff x="3708400" y="1074737"/>
            <a:chExt cx="4776788" cy="4775201"/>
          </a:xfrm>
        </p:grpSpPr>
        <p:sp>
          <p:nvSpPr>
            <p:cNvPr id="34" name="Freeform 5">
              <a:extLst>
                <a:ext uri="{FF2B5EF4-FFF2-40B4-BE49-F238E27FC236}">
                  <a16:creationId xmlns:a16="http://schemas.microsoft.com/office/drawing/2014/main" id="{132EA5F3-5D07-4D5F-9E28-73CAFA78B9CF}"/>
                </a:ext>
              </a:extLst>
            </p:cNvPr>
            <p:cNvSpPr>
              <a:spLocks/>
            </p:cNvSpPr>
            <p:nvPr/>
          </p:nvSpPr>
          <p:spPr bwMode="auto">
            <a:xfrm>
              <a:off x="6240463" y="2016125"/>
              <a:ext cx="2244725" cy="2892425"/>
            </a:xfrm>
            <a:custGeom>
              <a:avLst/>
              <a:gdLst>
                <a:gd name="T0" fmla="*/ 7588 w 11780"/>
                <a:gd name="T1" fmla="*/ 0 h 15178"/>
                <a:gd name="T2" fmla="*/ 7588 w 11780"/>
                <a:gd name="T3" fmla="*/ 15178 h 15178"/>
                <a:gd name="T4" fmla="*/ 0 w 11780"/>
                <a:gd name="T5" fmla="*/ 7589 h 15178"/>
                <a:gd name="T6" fmla="*/ 7588 w 11780"/>
                <a:gd name="T7" fmla="*/ 0 h 15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780" h="15178">
                  <a:moveTo>
                    <a:pt x="7588" y="0"/>
                  </a:moveTo>
                  <a:cubicBezTo>
                    <a:pt x="11780" y="4191"/>
                    <a:pt x="11780" y="10986"/>
                    <a:pt x="7588" y="15178"/>
                  </a:cubicBezTo>
                  <a:lnTo>
                    <a:pt x="0" y="7589"/>
                  </a:lnTo>
                  <a:lnTo>
                    <a:pt x="7588" y="0"/>
                  </a:lnTo>
                  <a:close/>
                </a:path>
              </a:pathLst>
            </a:custGeom>
            <a:solidFill>
              <a:srgbClr val="B6D36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5" name="Freeform 6">
              <a:extLst>
                <a:ext uri="{FF2B5EF4-FFF2-40B4-BE49-F238E27FC236}">
                  <a16:creationId xmlns:a16="http://schemas.microsoft.com/office/drawing/2014/main" id="{B1BE04A7-A4FF-45F1-A2B2-ABB5C4A62DCD}"/>
                </a:ext>
              </a:extLst>
            </p:cNvPr>
            <p:cNvSpPr>
              <a:spLocks/>
            </p:cNvSpPr>
            <p:nvPr/>
          </p:nvSpPr>
          <p:spPr bwMode="auto">
            <a:xfrm>
              <a:off x="4649788" y="3605213"/>
              <a:ext cx="2892425" cy="2244725"/>
            </a:xfrm>
            <a:custGeom>
              <a:avLst/>
              <a:gdLst>
                <a:gd name="T0" fmla="*/ 15177 w 15177"/>
                <a:gd name="T1" fmla="*/ 7589 h 11780"/>
                <a:gd name="T2" fmla="*/ 0 w 15177"/>
                <a:gd name="T3" fmla="*/ 7589 h 11780"/>
                <a:gd name="T4" fmla="*/ 7588 w 15177"/>
                <a:gd name="T5" fmla="*/ 0 h 11780"/>
                <a:gd name="T6" fmla="*/ 15177 w 15177"/>
                <a:gd name="T7" fmla="*/ 7589 h 117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177" h="11780">
                  <a:moveTo>
                    <a:pt x="15177" y="7589"/>
                  </a:moveTo>
                  <a:cubicBezTo>
                    <a:pt x="10986" y="11780"/>
                    <a:pt x="4191" y="11780"/>
                    <a:pt x="0" y="7589"/>
                  </a:cubicBezTo>
                  <a:lnTo>
                    <a:pt x="7588" y="0"/>
                  </a:lnTo>
                  <a:lnTo>
                    <a:pt x="15177" y="7589"/>
                  </a:lnTo>
                  <a:close/>
                </a:path>
              </a:pathLst>
            </a:custGeom>
            <a:solidFill>
              <a:srgbClr val="33898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6" name="Freeform 7">
              <a:extLst>
                <a:ext uri="{FF2B5EF4-FFF2-40B4-BE49-F238E27FC236}">
                  <a16:creationId xmlns:a16="http://schemas.microsoft.com/office/drawing/2014/main" id="{BFA4BD24-8222-437E-9037-AE48F6416519}"/>
                </a:ext>
              </a:extLst>
            </p:cNvPr>
            <p:cNvSpPr>
              <a:spLocks/>
            </p:cNvSpPr>
            <p:nvPr/>
          </p:nvSpPr>
          <p:spPr bwMode="auto">
            <a:xfrm>
              <a:off x="3708400" y="2016125"/>
              <a:ext cx="2244725" cy="2892425"/>
            </a:xfrm>
            <a:custGeom>
              <a:avLst/>
              <a:gdLst>
                <a:gd name="T0" fmla="*/ 4192 w 11780"/>
                <a:gd name="T1" fmla="*/ 15178 h 15178"/>
                <a:gd name="T2" fmla="*/ 4192 w 11780"/>
                <a:gd name="T3" fmla="*/ 0 h 15178"/>
                <a:gd name="T4" fmla="*/ 11780 w 11780"/>
                <a:gd name="T5" fmla="*/ 7589 h 15178"/>
                <a:gd name="T6" fmla="*/ 4192 w 11780"/>
                <a:gd name="T7" fmla="*/ 15178 h 15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780" h="15178">
                  <a:moveTo>
                    <a:pt x="4192" y="15178"/>
                  </a:moveTo>
                  <a:cubicBezTo>
                    <a:pt x="0" y="10986"/>
                    <a:pt x="0" y="4191"/>
                    <a:pt x="4192" y="0"/>
                  </a:cubicBezTo>
                  <a:lnTo>
                    <a:pt x="11780" y="7589"/>
                  </a:lnTo>
                  <a:lnTo>
                    <a:pt x="4192" y="15178"/>
                  </a:lnTo>
                  <a:close/>
                </a:path>
              </a:pathLst>
            </a:custGeom>
            <a:solidFill>
              <a:srgbClr val="51913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7" name="Freeform 8">
              <a:extLst>
                <a:ext uri="{FF2B5EF4-FFF2-40B4-BE49-F238E27FC236}">
                  <a16:creationId xmlns:a16="http://schemas.microsoft.com/office/drawing/2014/main" id="{8C94F2BE-F3AC-48A9-B9AD-1557DEAC1EAF}"/>
                </a:ext>
              </a:extLst>
            </p:cNvPr>
            <p:cNvSpPr>
              <a:spLocks/>
            </p:cNvSpPr>
            <p:nvPr/>
          </p:nvSpPr>
          <p:spPr bwMode="auto">
            <a:xfrm>
              <a:off x="4649788" y="1074737"/>
              <a:ext cx="2892425" cy="2244725"/>
            </a:xfrm>
            <a:custGeom>
              <a:avLst/>
              <a:gdLst>
                <a:gd name="T0" fmla="*/ 0 w 15177"/>
                <a:gd name="T1" fmla="*/ 4191 h 11780"/>
                <a:gd name="T2" fmla="*/ 15177 w 15177"/>
                <a:gd name="T3" fmla="*/ 4191 h 11780"/>
                <a:gd name="T4" fmla="*/ 7588 w 15177"/>
                <a:gd name="T5" fmla="*/ 11780 h 11780"/>
                <a:gd name="T6" fmla="*/ 0 w 15177"/>
                <a:gd name="T7" fmla="*/ 4191 h 117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177" h="11780">
                  <a:moveTo>
                    <a:pt x="0" y="4191"/>
                  </a:moveTo>
                  <a:cubicBezTo>
                    <a:pt x="4191" y="0"/>
                    <a:pt x="10986" y="0"/>
                    <a:pt x="15177" y="4191"/>
                  </a:cubicBezTo>
                  <a:lnTo>
                    <a:pt x="7588" y="11780"/>
                  </a:lnTo>
                  <a:lnTo>
                    <a:pt x="0" y="4191"/>
                  </a:lnTo>
                  <a:close/>
                </a:path>
              </a:pathLst>
            </a:custGeom>
            <a:solidFill>
              <a:srgbClr val="24484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</p:grp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68428FFF-2103-4C76-81B2-BBE8D56CB830}"/>
              </a:ext>
            </a:extLst>
          </p:cNvPr>
          <p:cNvSpPr/>
          <p:nvPr/>
        </p:nvSpPr>
        <p:spPr>
          <a:xfrm>
            <a:off x="3649602" y="1586796"/>
            <a:ext cx="1736214" cy="1618474"/>
          </a:xfrm>
          <a:custGeom>
            <a:avLst/>
            <a:gdLst>
              <a:gd name="connsiteX0" fmla="*/ 982991 w 3523498"/>
              <a:gd name="connsiteY0" fmla="*/ 0 h 3521319"/>
              <a:gd name="connsiteX1" fmla="*/ 1295375 w 3523498"/>
              <a:gd name="connsiteY1" fmla="*/ 334199 h 3521319"/>
              <a:gd name="connsiteX2" fmla="*/ 1631739 w 3523498"/>
              <a:gd name="connsiteY2" fmla="*/ 694646 h 3521319"/>
              <a:gd name="connsiteX3" fmla="*/ 1889476 w 3523498"/>
              <a:gd name="connsiteY3" fmla="*/ 694646 h 3521319"/>
              <a:gd name="connsiteX4" fmla="*/ 2226003 w 3523498"/>
              <a:gd name="connsiteY4" fmla="*/ 334199 h 3521319"/>
              <a:gd name="connsiteX5" fmla="*/ 2538387 w 3523498"/>
              <a:gd name="connsiteY5" fmla="*/ 0 h 3521319"/>
              <a:gd name="connsiteX6" fmla="*/ 3055982 w 3523498"/>
              <a:gd name="connsiteY6" fmla="*/ 336482 h 3521319"/>
              <a:gd name="connsiteX7" fmla="*/ 2854037 w 3523498"/>
              <a:gd name="connsiteY7" fmla="*/ 538421 h 3521319"/>
              <a:gd name="connsiteX8" fmla="*/ 3013793 w 3523498"/>
              <a:gd name="connsiteY8" fmla="*/ 638607 h 3521319"/>
              <a:gd name="connsiteX9" fmla="*/ 3187135 w 3523498"/>
              <a:gd name="connsiteY9" fmla="*/ 465271 h 3521319"/>
              <a:gd name="connsiteX10" fmla="*/ 3523498 w 3523498"/>
              <a:gd name="connsiteY10" fmla="*/ 983035 h 3521319"/>
              <a:gd name="connsiteX11" fmla="*/ 3189255 w 3523498"/>
              <a:gd name="connsiteY11" fmla="*/ 1295389 h 3521319"/>
              <a:gd name="connsiteX12" fmla="*/ 2828912 w 3523498"/>
              <a:gd name="connsiteY12" fmla="*/ 1631708 h 3521319"/>
              <a:gd name="connsiteX13" fmla="*/ 2828912 w 3523498"/>
              <a:gd name="connsiteY13" fmla="*/ 1889612 h 3521319"/>
              <a:gd name="connsiteX14" fmla="*/ 3189255 w 3523498"/>
              <a:gd name="connsiteY14" fmla="*/ 2225930 h 3521319"/>
              <a:gd name="connsiteX15" fmla="*/ 3523498 w 3523498"/>
              <a:gd name="connsiteY15" fmla="*/ 2538284 h 3521319"/>
              <a:gd name="connsiteX16" fmla="*/ 3187135 w 3523498"/>
              <a:gd name="connsiteY16" fmla="*/ 3056049 h 3521319"/>
              <a:gd name="connsiteX17" fmla="*/ 3025748 w 3523498"/>
              <a:gd name="connsiteY17" fmla="*/ 2894667 h 3521319"/>
              <a:gd name="connsiteX18" fmla="*/ 2903974 w 3523498"/>
              <a:gd name="connsiteY18" fmla="*/ 3032834 h 3521319"/>
              <a:gd name="connsiteX19" fmla="*/ 3055982 w 3523498"/>
              <a:gd name="connsiteY19" fmla="*/ 3184838 h 3521319"/>
              <a:gd name="connsiteX20" fmla="*/ 2538387 w 3523498"/>
              <a:gd name="connsiteY20" fmla="*/ 3521319 h 3521319"/>
              <a:gd name="connsiteX21" fmla="*/ 2226003 w 3523498"/>
              <a:gd name="connsiteY21" fmla="*/ 3187120 h 3521319"/>
              <a:gd name="connsiteX22" fmla="*/ 1889476 w 3523498"/>
              <a:gd name="connsiteY22" fmla="*/ 2826674 h 3521319"/>
              <a:gd name="connsiteX23" fmla="*/ 1631739 w 3523498"/>
              <a:gd name="connsiteY23" fmla="*/ 2826674 h 3521319"/>
              <a:gd name="connsiteX24" fmla="*/ 1295375 w 3523498"/>
              <a:gd name="connsiteY24" fmla="*/ 3187120 h 3521319"/>
              <a:gd name="connsiteX25" fmla="*/ 982991 w 3523498"/>
              <a:gd name="connsiteY25" fmla="*/ 3521319 h 3521319"/>
              <a:gd name="connsiteX26" fmla="*/ 465232 w 3523498"/>
              <a:gd name="connsiteY26" fmla="*/ 3184838 h 3521319"/>
              <a:gd name="connsiteX27" fmla="*/ 588146 w 3523498"/>
              <a:gd name="connsiteY27" fmla="*/ 3061928 h 3521319"/>
              <a:gd name="connsiteX28" fmla="*/ 471029 w 3523498"/>
              <a:gd name="connsiteY28" fmla="*/ 2921388 h 3521319"/>
              <a:gd name="connsiteX29" fmla="*/ 336364 w 3523498"/>
              <a:gd name="connsiteY29" fmla="*/ 3056049 h 3521319"/>
              <a:gd name="connsiteX30" fmla="*/ 0 w 3523498"/>
              <a:gd name="connsiteY30" fmla="*/ 2538284 h 3521319"/>
              <a:gd name="connsiteX31" fmla="*/ 334243 w 3523498"/>
              <a:gd name="connsiteY31" fmla="*/ 2225930 h 3521319"/>
              <a:gd name="connsiteX32" fmla="*/ 694586 w 3523498"/>
              <a:gd name="connsiteY32" fmla="*/ 1889612 h 3521319"/>
              <a:gd name="connsiteX33" fmla="*/ 694586 w 3523498"/>
              <a:gd name="connsiteY33" fmla="*/ 1631708 h 3521319"/>
              <a:gd name="connsiteX34" fmla="*/ 334243 w 3523498"/>
              <a:gd name="connsiteY34" fmla="*/ 1295389 h 3521319"/>
              <a:gd name="connsiteX35" fmla="*/ 0 w 3523498"/>
              <a:gd name="connsiteY35" fmla="*/ 983035 h 3521319"/>
              <a:gd name="connsiteX36" fmla="*/ 336364 w 3523498"/>
              <a:gd name="connsiteY36" fmla="*/ 465271 h 3521319"/>
              <a:gd name="connsiteX37" fmla="*/ 473527 w 3523498"/>
              <a:gd name="connsiteY37" fmla="*/ 602430 h 3521319"/>
              <a:gd name="connsiteX38" fmla="*/ 606260 w 3523498"/>
              <a:gd name="connsiteY38" fmla="*/ 477505 h 3521319"/>
              <a:gd name="connsiteX39" fmla="*/ 465232 w 3523498"/>
              <a:gd name="connsiteY39" fmla="*/ 336482 h 3521319"/>
              <a:gd name="connsiteX40" fmla="*/ 982991 w 3523498"/>
              <a:gd name="connsiteY40" fmla="*/ 0 h 3521319"/>
              <a:gd name="connsiteX0" fmla="*/ 982991 w 3523498"/>
              <a:gd name="connsiteY0" fmla="*/ 0 h 3521319"/>
              <a:gd name="connsiteX1" fmla="*/ 1295375 w 3523498"/>
              <a:gd name="connsiteY1" fmla="*/ 334199 h 3521319"/>
              <a:gd name="connsiteX2" fmla="*/ 1631739 w 3523498"/>
              <a:gd name="connsiteY2" fmla="*/ 694646 h 3521319"/>
              <a:gd name="connsiteX3" fmla="*/ 1889476 w 3523498"/>
              <a:gd name="connsiteY3" fmla="*/ 694646 h 3521319"/>
              <a:gd name="connsiteX4" fmla="*/ 2226003 w 3523498"/>
              <a:gd name="connsiteY4" fmla="*/ 334199 h 3521319"/>
              <a:gd name="connsiteX5" fmla="*/ 2538387 w 3523498"/>
              <a:gd name="connsiteY5" fmla="*/ 0 h 3521319"/>
              <a:gd name="connsiteX6" fmla="*/ 3055982 w 3523498"/>
              <a:gd name="connsiteY6" fmla="*/ 336482 h 3521319"/>
              <a:gd name="connsiteX7" fmla="*/ 2854037 w 3523498"/>
              <a:gd name="connsiteY7" fmla="*/ 538421 h 3521319"/>
              <a:gd name="connsiteX8" fmla="*/ 3013793 w 3523498"/>
              <a:gd name="connsiteY8" fmla="*/ 638607 h 3521319"/>
              <a:gd name="connsiteX9" fmla="*/ 3187135 w 3523498"/>
              <a:gd name="connsiteY9" fmla="*/ 465271 h 3521319"/>
              <a:gd name="connsiteX10" fmla="*/ 3523498 w 3523498"/>
              <a:gd name="connsiteY10" fmla="*/ 983035 h 3521319"/>
              <a:gd name="connsiteX11" fmla="*/ 3189255 w 3523498"/>
              <a:gd name="connsiteY11" fmla="*/ 1295389 h 3521319"/>
              <a:gd name="connsiteX12" fmla="*/ 2828912 w 3523498"/>
              <a:gd name="connsiteY12" fmla="*/ 1631708 h 3521319"/>
              <a:gd name="connsiteX13" fmla="*/ 2828912 w 3523498"/>
              <a:gd name="connsiteY13" fmla="*/ 1889612 h 3521319"/>
              <a:gd name="connsiteX14" fmla="*/ 3189255 w 3523498"/>
              <a:gd name="connsiteY14" fmla="*/ 2225930 h 3521319"/>
              <a:gd name="connsiteX15" fmla="*/ 3523498 w 3523498"/>
              <a:gd name="connsiteY15" fmla="*/ 2538284 h 3521319"/>
              <a:gd name="connsiteX16" fmla="*/ 3187135 w 3523498"/>
              <a:gd name="connsiteY16" fmla="*/ 3056049 h 3521319"/>
              <a:gd name="connsiteX17" fmla="*/ 3025748 w 3523498"/>
              <a:gd name="connsiteY17" fmla="*/ 2894667 h 3521319"/>
              <a:gd name="connsiteX18" fmla="*/ 2903974 w 3523498"/>
              <a:gd name="connsiteY18" fmla="*/ 3032834 h 3521319"/>
              <a:gd name="connsiteX19" fmla="*/ 3055982 w 3523498"/>
              <a:gd name="connsiteY19" fmla="*/ 3184838 h 3521319"/>
              <a:gd name="connsiteX20" fmla="*/ 2538387 w 3523498"/>
              <a:gd name="connsiteY20" fmla="*/ 3521319 h 3521319"/>
              <a:gd name="connsiteX21" fmla="*/ 2226003 w 3523498"/>
              <a:gd name="connsiteY21" fmla="*/ 3187120 h 3521319"/>
              <a:gd name="connsiteX22" fmla="*/ 1889476 w 3523498"/>
              <a:gd name="connsiteY22" fmla="*/ 2826674 h 3521319"/>
              <a:gd name="connsiteX23" fmla="*/ 1631739 w 3523498"/>
              <a:gd name="connsiteY23" fmla="*/ 2826674 h 3521319"/>
              <a:gd name="connsiteX24" fmla="*/ 1295375 w 3523498"/>
              <a:gd name="connsiteY24" fmla="*/ 3187120 h 3521319"/>
              <a:gd name="connsiteX25" fmla="*/ 982991 w 3523498"/>
              <a:gd name="connsiteY25" fmla="*/ 3521319 h 3521319"/>
              <a:gd name="connsiteX26" fmla="*/ 465232 w 3523498"/>
              <a:gd name="connsiteY26" fmla="*/ 3184838 h 3521319"/>
              <a:gd name="connsiteX27" fmla="*/ 471029 w 3523498"/>
              <a:gd name="connsiteY27" fmla="*/ 2921388 h 3521319"/>
              <a:gd name="connsiteX28" fmla="*/ 336364 w 3523498"/>
              <a:gd name="connsiteY28" fmla="*/ 3056049 h 3521319"/>
              <a:gd name="connsiteX29" fmla="*/ 0 w 3523498"/>
              <a:gd name="connsiteY29" fmla="*/ 2538284 h 3521319"/>
              <a:gd name="connsiteX30" fmla="*/ 334243 w 3523498"/>
              <a:gd name="connsiteY30" fmla="*/ 2225930 h 3521319"/>
              <a:gd name="connsiteX31" fmla="*/ 694586 w 3523498"/>
              <a:gd name="connsiteY31" fmla="*/ 1889612 h 3521319"/>
              <a:gd name="connsiteX32" fmla="*/ 694586 w 3523498"/>
              <a:gd name="connsiteY32" fmla="*/ 1631708 h 3521319"/>
              <a:gd name="connsiteX33" fmla="*/ 334243 w 3523498"/>
              <a:gd name="connsiteY33" fmla="*/ 1295389 h 3521319"/>
              <a:gd name="connsiteX34" fmla="*/ 0 w 3523498"/>
              <a:gd name="connsiteY34" fmla="*/ 983035 h 3521319"/>
              <a:gd name="connsiteX35" fmla="*/ 336364 w 3523498"/>
              <a:gd name="connsiteY35" fmla="*/ 465271 h 3521319"/>
              <a:gd name="connsiteX36" fmla="*/ 473527 w 3523498"/>
              <a:gd name="connsiteY36" fmla="*/ 602430 h 3521319"/>
              <a:gd name="connsiteX37" fmla="*/ 606260 w 3523498"/>
              <a:gd name="connsiteY37" fmla="*/ 477505 h 3521319"/>
              <a:gd name="connsiteX38" fmla="*/ 465232 w 3523498"/>
              <a:gd name="connsiteY38" fmla="*/ 336482 h 3521319"/>
              <a:gd name="connsiteX39" fmla="*/ 982991 w 3523498"/>
              <a:gd name="connsiteY39" fmla="*/ 0 h 3521319"/>
              <a:gd name="connsiteX0" fmla="*/ 982991 w 3523498"/>
              <a:gd name="connsiteY0" fmla="*/ 0 h 3521319"/>
              <a:gd name="connsiteX1" fmla="*/ 1295375 w 3523498"/>
              <a:gd name="connsiteY1" fmla="*/ 334199 h 3521319"/>
              <a:gd name="connsiteX2" fmla="*/ 1631739 w 3523498"/>
              <a:gd name="connsiteY2" fmla="*/ 694646 h 3521319"/>
              <a:gd name="connsiteX3" fmla="*/ 1889476 w 3523498"/>
              <a:gd name="connsiteY3" fmla="*/ 694646 h 3521319"/>
              <a:gd name="connsiteX4" fmla="*/ 2226003 w 3523498"/>
              <a:gd name="connsiteY4" fmla="*/ 334199 h 3521319"/>
              <a:gd name="connsiteX5" fmla="*/ 2538387 w 3523498"/>
              <a:gd name="connsiteY5" fmla="*/ 0 h 3521319"/>
              <a:gd name="connsiteX6" fmla="*/ 3055982 w 3523498"/>
              <a:gd name="connsiteY6" fmla="*/ 336482 h 3521319"/>
              <a:gd name="connsiteX7" fmla="*/ 2854037 w 3523498"/>
              <a:gd name="connsiteY7" fmla="*/ 538421 h 3521319"/>
              <a:gd name="connsiteX8" fmla="*/ 3013793 w 3523498"/>
              <a:gd name="connsiteY8" fmla="*/ 638607 h 3521319"/>
              <a:gd name="connsiteX9" fmla="*/ 3187135 w 3523498"/>
              <a:gd name="connsiteY9" fmla="*/ 465271 h 3521319"/>
              <a:gd name="connsiteX10" fmla="*/ 3523498 w 3523498"/>
              <a:gd name="connsiteY10" fmla="*/ 983035 h 3521319"/>
              <a:gd name="connsiteX11" fmla="*/ 3189255 w 3523498"/>
              <a:gd name="connsiteY11" fmla="*/ 1295389 h 3521319"/>
              <a:gd name="connsiteX12" fmla="*/ 2828912 w 3523498"/>
              <a:gd name="connsiteY12" fmla="*/ 1631708 h 3521319"/>
              <a:gd name="connsiteX13" fmla="*/ 2828912 w 3523498"/>
              <a:gd name="connsiteY13" fmla="*/ 1889612 h 3521319"/>
              <a:gd name="connsiteX14" fmla="*/ 3189255 w 3523498"/>
              <a:gd name="connsiteY14" fmla="*/ 2225930 h 3521319"/>
              <a:gd name="connsiteX15" fmla="*/ 3523498 w 3523498"/>
              <a:gd name="connsiteY15" fmla="*/ 2538284 h 3521319"/>
              <a:gd name="connsiteX16" fmla="*/ 3187135 w 3523498"/>
              <a:gd name="connsiteY16" fmla="*/ 3056049 h 3521319"/>
              <a:gd name="connsiteX17" fmla="*/ 3025748 w 3523498"/>
              <a:gd name="connsiteY17" fmla="*/ 2894667 h 3521319"/>
              <a:gd name="connsiteX18" fmla="*/ 2903974 w 3523498"/>
              <a:gd name="connsiteY18" fmla="*/ 3032834 h 3521319"/>
              <a:gd name="connsiteX19" fmla="*/ 3055982 w 3523498"/>
              <a:gd name="connsiteY19" fmla="*/ 3184838 h 3521319"/>
              <a:gd name="connsiteX20" fmla="*/ 2538387 w 3523498"/>
              <a:gd name="connsiteY20" fmla="*/ 3521319 h 3521319"/>
              <a:gd name="connsiteX21" fmla="*/ 2226003 w 3523498"/>
              <a:gd name="connsiteY21" fmla="*/ 3187120 h 3521319"/>
              <a:gd name="connsiteX22" fmla="*/ 1889476 w 3523498"/>
              <a:gd name="connsiteY22" fmla="*/ 2826674 h 3521319"/>
              <a:gd name="connsiteX23" fmla="*/ 1631739 w 3523498"/>
              <a:gd name="connsiteY23" fmla="*/ 2826674 h 3521319"/>
              <a:gd name="connsiteX24" fmla="*/ 1295375 w 3523498"/>
              <a:gd name="connsiteY24" fmla="*/ 3187120 h 3521319"/>
              <a:gd name="connsiteX25" fmla="*/ 982991 w 3523498"/>
              <a:gd name="connsiteY25" fmla="*/ 3521319 h 3521319"/>
              <a:gd name="connsiteX26" fmla="*/ 465232 w 3523498"/>
              <a:gd name="connsiteY26" fmla="*/ 3184838 h 3521319"/>
              <a:gd name="connsiteX27" fmla="*/ 336364 w 3523498"/>
              <a:gd name="connsiteY27" fmla="*/ 3056049 h 3521319"/>
              <a:gd name="connsiteX28" fmla="*/ 0 w 3523498"/>
              <a:gd name="connsiteY28" fmla="*/ 2538284 h 3521319"/>
              <a:gd name="connsiteX29" fmla="*/ 334243 w 3523498"/>
              <a:gd name="connsiteY29" fmla="*/ 2225930 h 3521319"/>
              <a:gd name="connsiteX30" fmla="*/ 694586 w 3523498"/>
              <a:gd name="connsiteY30" fmla="*/ 1889612 h 3521319"/>
              <a:gd name="connsiteX31" fmla="*/ 694586 w 3523498"/>
              <a:gd name="connsiteY31" fmla="*/ 1631708 h 3521319"/>
              <a:gd name="connsiteX32" fmla="*/ 334243 w 3523498"/>
              <a:gd name="connsiteY32" fmla="*/ 1295389 h 3521319"/>
              <a:gd name="connsiteX33" fmla="*/ 0 w 3523498"/>
              <a:gd name="connsiteY33" fmla="*/ 983035 h 3521319"/>
              <a:gd name="connsiteX34" fmla="*/ 336364 w 3523498"/>
              <a:gd name="connsiteY34" fmla="*/ 465271 h 3521319"/>
              <a:gd name="connsiteX35" fmla="*/ 473527 w 3523498"/>
              <a:gd name="connsiteY35" fmla="*/ 602430 h 3521319"/>
              <a:gd name="connsiteX36" fmla="*/ 606260 w 3523498"/>
              <a:gd name="connsiteY36" fmla="*/ 477505 h 3521319"/>
              <a:gd name="connsiteX37" fmla="*/ 465232 w 3523498"/>
              <a:gd name="connsiteY37" fmla="*/ 336482 h 3521319"/>
              <a:gd name="connsiteX38" fmla="*/ 982991 w 3523498"/>
              <a:gd name="connsiteY38" fmla="*/ 0 h 3521319"/>
              <a:gd name="connsiteX0" fmla="*/ 982991 w 3523498"/>
              <a:gd name="connsiteY0" fmla="*/ 0 h 3521319"/>
              <a:gd name="connsiteX1" fmla="*/ 1295375 w 3523498"/>
              <a:gd name="connsiteY1" fmla="*/ 334199 h 3521319"/>
              <a:gd name="connsiteX2" fmla="*/ 1631739 w 3523498"/>
              <a:gd name="connsiteY2" fmla="*/ 694646 h 3521319"/>
              <a:gd name="connsiteX3" fmla="*/ 1889476 w 3523498"/>
              <a:gd name="connsiteY3" fmla="*/ 694646 h 3521319"/>
              <a:gd name="connsiteX4" fmla="*/ 2226003 w 3523498"/>
              <a:gd name="connsiteY4" fmla="*/ 334199 h 3521319"/>
              <a:gd name="connsiteX5" fmla="*/ 2538387 w 3523498"/>
              <a:gd name="connsiteY5" fmla="*/ 0 h 3521319"/>
              <a:gd name="connsiteX6" fmla="*/ 3055982 w 3523498"/>
              <a:gd name="connsiteY6" fmla="*/ 336482 h 3521319"/>
              <a:gd name="connsiteX7" fmla="*/ 2854037 w 3523498"/>
              <a:gd name="connsiteY7" fmla="*/ 538421 h 3521319"/>
              <a:gd name="connsiteX8" fmla="*/ 3013793 w 3523498"/>
              <a:gd name="connsiteY8" fmla="*/ 638607 h 3521319"/>
              <a:gd name="connsiteX9" fmla="*/ 3187135 w 3523498"/>
              <a:gd name="connsiteY9" fmla="*/ 465271 h 3521319"/>
              <a:gd name="connsiteX10" fmla="*/ 3523498 w 3523498"/>
              <a:gd name="connsiteY10" fmla="*/ 983035 h 3521319"/>
              <a:gd name="connsiteX11" fmla="*/ 3189255 w 3523498"/>
              <a:gd name="connsiteY11" fmla="*/ 1295389 h 3521319"/>
              <a:gd name="connsiteX12" fmla="*/ 2828912 w 3523498"/>
              <a:gd name="connsiteY12" fmla="*/ 1631708 h 3521319"/>
              <a:gd name="connsiteX13" fmla="*/ 2828912 w 3523498"/>
              <a:gd name="connsiteY13" fmla="*/ 1889612 h 3521319"/>
              <a:gd name="connsiteX14" fmla="*/ 3189255 w 3523498"/>
              <a:gd name="connsiteY14" fmla="*/ 2225930 h 3521319"/>
              <a:gd name="connsiteX15" fmla="*/ 3523498 w 3523498"/>
              <a:gd name="connsiteY15" fmla="*/ 2538284 h 3521319"/>
              <a:gd name="connsiteX16" fmla="*/ 3187135 w 3523498"/>
              <a:gd name="connsiteY16" fmla="*/ 3056049 h 3521319"/>
              <a:gd name="connsiteX17" fmla="*/ 3025748 w 3523498"/>
              <a:gd name="connsiteY17" fmla="*/ 2894667 h 3521319"/>
              <a:gd name="connsiteX18" fmla="*/ 2903974 w 3523498"/>
              <a:gd name="connsiteY18" fmla="*/ 3032834 h 3521319"/>
              <a:gd name="connsiteX19" fmla="*/ 3055982 w 3523498"/>
              <a:gd name="connsiteY19" fmla="*/ 3184838 h 3521319"/>
              <a:gd name="connsiteX20" fmla="*/ 2538387 w 3523498"/>
              <a:gd name="connsiteY20" fmla="*/ 3521319 h 3521319"/>
              <a:gd name="connsiteX21" fmla="*/ 2226003 w 3523498"/>
              <a:gd name="connsiteY21" fmla="*/ 3187120 h 3521319"/>
              <a:gd name="connsiteX22" fmla="*/ 1889476 w 3523498"/>
              <a:gd name="connsiteY22" fmla="*/ 2826674 h 3521319"/>
              <a:gd name="connsiteX23" fmla="*/ 1631739 w 3523498"/>
              <a:gd name="connsiteY23" fmla="*/ 2826674 h 3521319"/>
              <a:gd name="connsiteX24" fmla="*/ 1295375 w 3523498"/>
              <a:gd name="connsiteY24" fmla="*/ 3187120 h 3521319"/>
              <a:gd name="connsiteX25" fmla="*/ 982991 w 3523498"/>
              <a:gd name="connsiteY25" fmla="*/ 3521319 h 3521319"/>
              <a:gd name="connsiteX26" fmla="*/ 465232 w 3523498"/>
              <a:gd name="connsiteY26" fmla="*/ 3184838 h 3521319"/>
              <a:gd name="connsiteX27" fmla="*/ 336364 w 3523498"/>
              <a:gd name="connsiteY27" fmla="*/ 3056049 h 3521319"/>
              <a:gd name="connsiteX28" fmla="*/ 0 w 3523498"/>
              <a:gd name="connsiteY28" fmla="*/ 2538284 h 3521319"/>
              <a:gd name="connsiteX29" fmla="*/ 334243 w 3523498"/>
              <a:gd name="connsiteY29" fmla="*/ 2225930 h 3521319"/>
              <a:gd name="connsiteX30" fmla="*/ 694586 w 3523498"/>
              <a:gd name="connsiteY30" fmla="*/ 1889612 h 3521319"/>
              <a:gd name="connsiteX31" fmla="*/ 694586 w 3523498"/>
              <a:gd name="connsiteY31" fmla="*/ 1631708 h 3521319"/>
              <a:gd name="connsiteX32" fmla="*/ 334243 w 3523498"/>
              <a:gd name="connsiteY32" fmla="*/ 1295389 h 3521319"/>
              <a:gd name="connsiteX33" fmla="*/ 0 w 3523498"/>
              <a:gd name="connsiteY33" fmla="*/ 983035 h 3521319"/>
              <a:gd name="connsiteX34" fmla="*/ 336364 w 3523498"/>
              <a:gd name="connsiteY34" fmla="*/ 465271 h 3521319"/>
              <a:gd name="connsiteX35" fmla="*/ 606260 w 3523498"/>
              <a:gd name="connsiteY35" fmla="*/ 477505 h 3521319"/>
              <a:gd name="connsiteX36" fmla="*/ 465232 w 3523498"/>
              <a:gd name="connsiteY36" fmla="*/ 336482 h 3521319"/>
              <a:gd name="connsiteX37" fmla="*/ 982991 w 3523498"/>
              <a:gd name="connsiteY37" fmla="*/ 0 h 3521319"/>
              <a:gd name="connsiteX0" fmla="*/ 982991 w 3523498"/>
              <a:gd name="connsiteY0" fmla="*/ 0 h 3521319"/>
              <a:gd name="connsiteX1" fmla="*/ 1295375 w 3523498"/>
              <a:gd name="connsiteY1" fmla="*/ 334199 h 3521319"/>
              <a:gd name="connsiteX2" fmla="*/ 1631739 w 3523498"/>
              <a:gd name="connsiteY2" fmla="*/ 694646 h 3521319"/>
              <a:gd name="connsiteX3" fmla="*/ 1889476 w 3523498"/>
              <a:gd name="connsiteY3" fmla="*/ 694646 h 3521319"/>
              <a:gd name="connsiteX4" fmla="*/ 2226003 w 3523498"/>
              <a:gd name="connsiteY4" fmla="*/ 334199 h 3521319"/>
              <a:gd name="connsiteX5" fmla="*/ 2538387 w 3523498"/>
              <a:gd name="connsiteY5" fmla="*/ 0 h 3521319"/>
              <a:gd name="connsiteX6" fmla="*/ 3055982 w 3523498"/>
              <a:gd name="connsiteY6" fmla="*/ 336482 h 3521319"/>
              <a:gd name="connsiteX7" fmla="*/ 2854037 w 3523498"/>
              <a:gd name="connsiteY7" fmla="*/ 538421 h 3521319"/>
              <a:gd name="connsiteX8" fmla="*/ 3013793 w 3523498"/>
              <a:gd name="connsiteY8" fmla="*/ 638607 h 3521319"/>
              <a:gd name="connsiteX9" fmla="*/ 3187135 w 3523498"/>
              <a:gd name="connsiteY9" fmla="*/ 465271 h 3521319"/>
              <a:gd name="connsiteX10" fmla="*/ 3523498 w 3523498"/>
              <a:gd name="connsiteY10" fmla="*/ 983035 h 3521319"/>
              <a:gd name="connsiteX11" fmla="*/ 3189255 w 3523498"/>
              <a:gd name="connsiteY11" fmla="*/ 1295389 h 3521319"/>
              <a:gd name="connsiteX12" fmla="*/ 2828912 w 3523498"/>
              <a:gd name="connsiteY12" fmla="*/ 1631708 h 3521319"/>
              <a:gd name="connsiteX13" fmla="*/ 2828912 w 3523498"/>
              <a:gd name="connsiteY13" fmla="*/ 1889612 h 3521319"/>
              <a:gd name="connsiteX14" fmla="*/ 3189255 w 3523498"/>
              <a:gd name="connsiteY14" fmla="*/ 2225930 h 3521319"/>
              <a:gd name="connsiteX15" fmla="*/ 3523498 w 3523498"/>
              <a:gd name="connsiteY15" fmla="*/ 2538284 h 3521319"/>
              <a:gd name="connsiteX16" fmla="*/ 3187135 w 3523498"/>
              <a:gd name="connsiteY16" fmla="*/ 3056049 h 3521319"/>
              <a:gd name="connsiteX17" fmla="*/ 3025748 w 3523498"/>
              <a:gd name="connsiteY17" fmla="*/ 2894667 h 3521319"/>
              <a:gd name="connsiteX18" fmla="*/ 2903974 w 3523498"/>
              <a:gd name="connsiteY18" fmla="*/ 3032834 h 3521319"/>
              <a:gd name="connsiteX19" fmla="*/ 3055982 w 3523498"/>
              <a:gd name="connsiteY19" fmla="*/ 3184838 h 3521319"/>
              <a:gd name="connsiteX20" fmla="*/ 2538387 w 3523498"/>
              <a:gd name="connsiteY20" fmla="*/ 3521319 h 3521319"/>
              <a:gd name="connsiteX21" fmla="*/ 2226003 w 3523498"/>
              <a:gd name="connsiteY21" fmla="*/ 3187120 h 3521319"/>
              <a:gd name="connsiteX22" fmla="*/ 1889476 w 3523498"/>
              <a:gd name="connsiteY22" fmla="*/ 2826674 h 3521319"/>
              <a:gd name="connsiteX23" fmla="*/ 1631739 w 3523498"/>
              <a:gd name="connsiteY23" fmla="*/ 2826674 h 3521319"/>
              <a:gd name="connsiteX24" fmla="*/ 1295375 w 3523498"/>
              <a:gd name="connsiteY24" fmla="*/ 3187120 h 3521319"/>
              <a:gd name="connsiteX25" fmla="*/ 982991 w 3523498"/>
              <a:gd name="connsiteY25" fmla="*/ 3521319 h 3521319"/>
              <a:gd name="connsiteX26" fmla="*/ 465232 w 3523498"/>
              <a:gd name="connsiteY26" fmla="*/ 3184838 h 3521319"/>
              <a:gd name="connsiteX27" fmla="*/ 336364 w 3523498"/>
              <a:gd name="connsiteY27" fmla="*/ 3056049 h 3521319"/>
              <a:gd name="connsiteX28" fmla="*/ 0 w 3523498"/>
              <a:gd name="connsiteY28" fmla="*/ 2538284 h 3521319"/>
              <a:gd name="connsiteX29" fmla="*/ 334243 w 3523498"/>
              <a:gd name="connsiteY29" fmla="*/ 2225930 h 3521319"/>
              <a:gd name="connsiteX30" fmla="*/ 694586 w 3523498"/>
              <a:gd name="connsiteY30" fmla="*/ 1889612 h 3521319"/>
              <a:gd name="connsiteX31" fmla="*/ 694586 w 3523498"/>
              <a:gd name="connsiteY31" fmla="*/ 1631708 h 3521319"/>
              <a:gd name="connsiteX32" fmla="*/ 334243 w 3523498"/>
              <a:gd name="connsiteY32" fmla="*/ 1295389 h 3521319"/>
              <a:gd name="connsiteX33" fmla="*/ 0 w 3523498"/>
              <a:gd name="connsiteY33" fmla="*/ 983035 h 3521319"/>
              <a:gd name="connsiteX34" fmla="*/ 336364 w 3523498"/>
              <a:gd name="connsiteY34" fmla="*/ 465271 h 3521319"/>
              <a:gd name="connsiteX35" fmla="*/ 465232 w 3523498"/>
              <a:gd name="connsiteY35" fmla="*/ 336482 h 3521319"/>
              <a:gd name="connsiteX36" fmla="*/ 982991 w 3523498"/>
              <a:gd name="connsiteY36" fmla="*/ 0 h 3521319"/>
              <a:gd name="connsiteX0" fmla="*/ 982991 w 3523498"/>
              <a:gd name="connsiteY0" fmla="*/ 0 h 3521319"/>
              <a:gd name="connsiteX1" fmla="*/ 1295375 w 3523498"/>
              <a:gd name="connsiteY1" fmla="*/ 334199 h 3521319"/>
              <a:gd name="connsiteX2" fmla="*/ 1631739 w 3523498"/>
              <a:gd name="connsiteY2" fmla="*/ 694646 h 3521319"/>
              <a:gd name="connsiteX3" fmla="*/ 1889476 w 3523498"/>
              <a:gd name="connsiteY3" fmla="*/ 694646 h 3521319"/>
              <a:gd name="connsiteX4" fmla="*/ 2226003 w 3523498"/>
              <a:gd name="connsiteY4" fmla="*/ 334199 h 3521319"/>
              <a:gd name="connsiteX5" fmla="*/ 2538387 w 3523498"/>
              <a:gd name="connsiteY5" fmla="*/ 0 h 3521319"/>
              <a:gd name="connsiteX6" fmla="*/ 3055982 w 3523498"/>
              <a:gd name="connsiteY6" fmla="*/ 336482 h 3521319"/>
              <a:gd name="connsiteX7" fmla="*/ 3013793 w 3523498"/>
              <a:gd name="connsiteY7" fmla="*/ 638607 h 3521319"/>
              <a:gd name="connsiteX8" fmla="*/ 3187135 w 3523498"/>
              <a:gd name="connsiteY8" fmla="*/ 465271 h 3521319"/>
              <a:gd name="connsiteX9" fmla="*/ 3523498 w 3523498"/>
              <a:gd name="connsiteY9" fmla="*/ 983035 h 3521319"/>
              <a:gd name="connsiteX10" fmla="*/ 3189255 w 3523498"/>
              <a:gd name="connsiteY10" fmla="*/ 1295389 h 3521319"/>
              <a:gd name="connsiteX11" fmla="*/ 2828912 w 3523498"/>
              <a:gd name="connsiteY11" fmla="*/ 1631708 h 3521319"/>
              <a:gd name="connsiteX12" fmla="*/ 2828912 w 3523498"/>
              <a:gd name="connsiteY12" fmla="*/ 1889612 h 3521319"/>
              <a:gd name="connsiteX13" fmla="*/ 3189255 w 3523498"/>
              <a:gd name="connsiteY13" fmla="*/ 2225930 h 3521319"/>
              <a:gd name="connsiteX14" fmla="*/ 3523498 w 3523498"/>
              <a:gd name="connsiteY14" fmla="*/ 2538284 h 3521319"/>
              <a:gd name="connsiteX15" fmla="*/ 3187135 w 3523498"/>
              <a:gd name="connsiteY15" fmla="*/ 3056049 h 3521319"/>
              <a:gd name="connsiteX16" fmla="*/ 3025748 w 3523498"/>
              <a:gd name="connsiteY16" fmla="*/ 2894667 h 3521319"/>
              <a:gd name="connsiteX17" fmla="*/ 2903974 w 3523498"/>
              <a:gd name="connsiteY17" fmla="*/ 3032834 h 3521319"/>
              <a:gd name="connsiteX18" fmla="*/ 3055982 w 3523498"/>
              <a:gd name="connsiteY18" fmla="*/ 3184838 h 3521319"/>
              <a:gd name="connsiteX19" fmla="*/ 2538387 w 3523498"/>
              <a:gd name="connsiteY19" fmla="*/ 3521319 h 3521319"/>
              <a:gd name="connsiteX20" fmla="*/ 2226003 w 3523498"/>
              <a:gd name="connsiteY20" fmla="*/ 3187120 h 3521319"/>
              <a:gd name="connsiteX21" fmla="*/ 1889476 w 3523498"/>
              <a:gd name="connsiteY21" fmla="*/ 2826674 h 3521319"/>
              <a:gd name="connsiteX22" fmla="*/ 1631739 w 3523498"/>
              <a:gd name="connsiteY22" fmla="*/ 2826674 h 3521319"/>
              <a:gd name="connsiteX23" fmla="*/ 1295375 w 3523498"/>
              <a:gd name="connsiteY23" fmla="*/ 3187120 h 3521319"/>
              <a:gd name="connsiteX24" fmla="*/ 982991 w 3523498"/>
              <a:gd name="connsiteY24" fmla="*/ 3521319 h 3521319"/>
              <a:gd name="connsiteX25" fmla="*/ 465232 w 3523498"/>
              <a:gd name="connsiteY25" fmla="*/ 3184838 h 3521319"/>
              <a:gd name="connsiteX26" fmla="*/ 336364 w 3523498"/>
              <a:gd name="connsiteY26" fmla="*/ 3056049 h 3521319"/>
              <a:gd name="connsiteX27" fmla="*/ 0 w 3523498"/>
              <a:gd name="connsiteY27" fmla="*/ 2538284 h 3521319"/>
              <a:gd name="connsiteX28" fmla="*/ 334243 w 3523498"/>
              <a:gd name="connsiteY28" fmla="*/ 2225930 h 3521319"/>
              <a:gd name="connsiteX29" fmla="*/ 694586 w 3523498"/>
              <a:gd name="connsiteY29" fmla="*/ 1889612 h 3521319"/>
              <a:gd name="connsiteX30" fmla="*/ 694586 w 3523498"/>
              <a:gd name="connsiteY30" fmla="*/ 1631708 h 3521319"/>
              <a:gd name="connsiteX31" fmla="*/ 334243 w 3523498"/>
              <a:gd name="connsiteY31" fmla="*/ 1295389 h 3521319"/>
              <a:gd name="connsiteX32" fmla="*/ 0 w 3523498"/>
              <a:gd name="connsiteY32" fmla="*/ 983035 h 3521319"/>
              <a:gd name="connsiteX33" fmla="*/ 336364 w 3523498"/>
              <a:gd name="connsiteY33" fmla="*/ 465271 h 3521319"/>
              <a:gd name="connsiteX34" fmla="*/ 465232 w 3523498"/>
              <a:gd name="connsiteY34" fmla="*/ 336482 h 3521319"/>
              <a:gd name="connsiteX35" fmla="*/ 982991 w 3523498"/>
              <a:gd name="connsiteY35" fmla="*/ 0 h 3521319"/>
              <a:gd name="connsiteX0" fmla="*/ 982991 w 3523498"/>
              <a:gd name="connsiteY0" fmla="*/ 0 h 3521319"/>
              <a:gd name="connsiteX1" fmla="*/ 1295375 w 3523498"/>
              <a:gd name="connsiteY1" fmla="*/ 334199 h 3521319"/>
              <a:gd name="connsiteX2" fmla="*/ 1631739 w 3523498"/>
              <a:gd name="connsiteY2" fmla="*/ 694646 h 3521319"/>
              <a:gd name="connsiteX3" fmla="*/ 1889476 w 3523498"/>
              <a:gd name="connsiteY3" fmla="*/ 694646 h 3521319"/>
              <a:gd name="connsiteX4" fmla="*/ 2226003 w 3523498"/>
              <a:gd name="connsiteY4" fmla="*/ 334199 h 3521319"/>
              <a:gd name="connsiteX5" fmla="*/ 2538387 w 3523498"/>
              <a:gd name="connsiteY5" fmla="*/ 0 h 3521319"/>
              <a:gd name="connsiteX6" fmla="*/ 3055982 w 3523498"/>
              <a:gd name="connsiteY6" fmla="*/ 336482 h 3521319"/>
              <a:gd name="connsiteX7" fmla="*/ 3187135 w 3523498"/>
              <a:gd name="connsiteY7" fmla="*/ 465271 h 3521319"/>
              <a:gd name="connsiteX8" fmla="*/ 3523498 w 3523498"/>
              <a:gd name="connsiteY8" fmla="*/ 983035 h 3521319"/>
              <a:gd name="connsiteX9" fmla="*/ 3189255 w 3523498"/>
              <a:gd name="connsiteY9" fmla="*/ 1295389 h 3521319"/>
              <a:gd name="connsiteX10" fmla="*/ 2828912 w 3523498"/>
              <a:gd name="connsiteY10" fmla="*/ 1631708 h 3521319"/>
              <a:gd name="connsiteX11" fmla="*/ 2828912 w 3523498"/>
              <a:gd name="connsiteY11" fmla="*/ 1889612 h 3521319"/>
              <a:gd name="connsiteX12" fmla="*/ 3189255 w 3523498"/>
              <a:gd name="connsiteY12" fmla="*/ 2225930 h 3521319"/>
              <a:gd name="connsiteX13" fmla="*/ 3523498 w 3523498"/>
              <a:gd name="connsiteY13" fmla="*/ 2538284 h 3521319"/>
              <a:gd name="connsiteX14" fmla="*/ 3187135 w 3523498"/>
              <a:gd name="connsiteY14" fmla="*/ 3056049 h 3521319"/>
              <a:gd name="connsiteX15" fmla="*/ 3025748 w 3523498"/>
              <a:gd name="connsiteY15" fmla="*/ 2894667 h 3521319"/>
              <a:gd name="connsiteX16" fmla="*/ 2903974 w 3523498"/>
              <a:gd name="connsiteY16" fmla="*/ 3032834 h 3521319"/>
              <a:gd name="connsiteX17" fmla="*/ 3055982 w 3523498"/>
              <a:gd name="connsiteY17" fmla="*/ 3184838 h 3521319"/>
              <a:gd name="connsiteX18" fmla="*/ 2538387 w 3523498"/>
              <a:gd name="connsiteY18" fmla="*/ 3521319 h 3521319"/>
              <a:gd name="connsiteX19" fmla="*/ 2226003 w 3523498"/>
              <a:gd name="connsiteY19" fmla="*/ 3187120 h 3521319"/>
              <a:gd name="connsiteX20" fmla="*/ 1889476 w 3523498"/>
              <a:gd name="connsiteY20" fmla="*/ 2826674 h 3521319"/>
              <a:gd name="connsiteX21" fmla="*/ 1631739 w 3523498"/>
              <a:gd name="connsiteY21" fmla="*/ 2826674 h 3521319"/>
              <a:gd name="connsiteX22" fmla="*/ 1295375 w 3523498"/>
              <a:gd name="connsiteY22" fmla="*/ 3187120 h 3521319"/>
              <a:gd name="connsiteX23" fmla="*/ 982991 w 3523498"/>
              <a:gd name="connsiteY23" fmla="*/ 3521319 h 3521319"/>
              <a:gd name="connsiteX24" fmla="*/ 465232 w 3523498"/>
              <a:gd name="connsiteY24" fmla="*/ 3184838 h 3521319"/>
              <a:gd name="connsiteX25" fmla="*/ 336364 w 3523498"/>
              <a:gd name="connsiteY25" fmla="*/ 3056049 h 3521319"/>
              <a:gd name="connsiteX26" fmla="*/ 0 w 3523498"/>
              <a:gd name="connsiteY26" fmla="*/ 2538284 h 3521319"/>
              <a:gd name="connsiteX27" fmla="*/ 334243 w 3523498"/>
              <a:gd name="connsiteY27" fmla="*/ 2225930 h 3521319"/>
              <a:gd name="connsiteX28" fmla="*/ 694586 w 3523498"/>
              <a:gd name="connsiteY28" fmla="*/ 1889612 h 3521319"/>
              <a:gd name="connsiteX29" fmla="*/ 694586 w 3523498"/>
              <a:gd name="connsiteY29" fmla="*/ 1631708 h 3521319"/>
              <a:gd name="connsiteX30" fmla="*/ 334243 w 3523498"/>
              <a:gd name="connsiteY30" fmla="*/ 1295389 h 3521319"/>
              <a:gd name="connsiteX31" fmla="*/ 0 w 3523498"/>
              <a:gd name="connsiteY31" fmla="*/ 983035 h 3521319"/>
              <a:gd name="connsiteX32" fmla="*/ 336364 w 3523498"/>
              <a:gd name="connsiteY32" fmla="*/ 465271 h 3521319"/>
              <a:gd name="connsiteX33" fmla="*/ 465232 w 3523498"/>
              <a:gd name="connsiteY33" fmla="*/ 336482 h 3521319"/>
              <a:gd name="connsiteX34" fmla="*/ 982991 w 3523498"/>
              <a:gd name="connsiteY34" fmla="*/ 0 h 3521319"/>
              <a:gd name="connsiteX0" fmla="*/ 982991 w 3523498"/>
              <a:gd name="connsiteY0" fmla="*/ 0 h 3521319"/>
              <a:gd name="connsiteX1" fmla="*/ 1295375 w 3523498"/>
              <a:gd name="connsiteY1" fmla="*/ 334199 h 3521319"/>
              <a:gd name="connsiteX2" fmla="*/ 1631739 w 3523498"/>
              <a:gd name="connsiteY2" fmla="*/ 694646 h 3521319"/>
              <a:gd name="connsiteX3" fmla="*/ 1889476 w 3523498"/>
              <a:gd name="connsiteY3" fmla="*/ 694646 h 3521319"/>
              <a:gd name="connsiteX4" fmla="*/ 2226003 w 3523498"/>
              <a:gd name="connsiteY4" fmla="*/ 334199 h 3521319"/>
              <a:gd name="connsiteX5" fmla="*/ 2538387 w 3523498"/>
              <a:gd name="connsiteY5" fmla="*/ 0 h 3521319"/>
              <a:gd name="connsiteX6" fmla="*/ 3055982 w 3523498"/>
              <a:gd name="connsiteY6" fmla="*/ 336482 h 3521319"/>
              <a:gd name="connsiteX7" fmla="*/ 3187135 w 3523498"/>
              <a:gd name="connsiteY7" fmla="*/ 465271 h 3521319"/>
              <a:gd name="connsiteX8" fmla="*/ 3523498 w 3523498"/>
              <a:gd name="connsiteY8" fmla="*/ 983035 h 3521319"/>
              <a:gd name="connsiteX9" fmla="*/ 3189255 w 3523498"/>
              <a:gd name="connsiteY9" fmla="*/ 1295389 h 3521319"/>
              <a:gd name="connsiteX10" fmla="*/ 2828912 w 3523498"/>
              <a:gd name="connsiteY10" fmla="*/ 1631708 h 3521319"/>
              <a:gd name="connsiteX11" fmla="*/ 2828912 w 3523498"/>
              <a:gd name="connsiteY11" fmla="*/ 1889612 h 3521319"/>
              <a:gd name="connsiteX12" fmla="*/ 3189255 w 3523498"/>
              <a:gd name="connsiteY12" fmla="*/ 2225930 h 3521319"/>
              <a:gd name="connsiteX13" fmla="*/ 3523498 w 3523498"/>
              <a:gd name="connsiteY13" fmla="*/ 2538284 h 3521319"/>
              <a:gd name="connsiteX14" fmla="*/ 3187135 w 3523498"/>
              <a:gd name="connsiteY14" fmla="*/ 3056049 h 3521319"/>
              <a:gd name="connsiteX15" fmla="*/ 2903974 w 3523498"/>
              <a:gd name="connsiteY15" fmla="*/ 3032834 h 3521319"/>
              <a:gd name="connsiteX16" fmla="*/ 3055982 w 3523498"/>
              <a:gd name="connsiteY16" fmla="*/ 3184838 h 3521319"/>
              <a:gd name="connsiteX17" fmla="*/ 2538387 w 3523498"/>
              <a:gd name="connsiteY17" fmla="*/ 3521319 h 3521319"/>
              <a:gd name="connsiteX18" fmla="*/ 2226003 w 3523498"/>
              <a:gd name="connsiteY18" fmla="*/ 3187120 h 3521319"/>
              <a:gd name="connsiteX19" fmla="*/ 1889476 w 3523498"/>
              <a:gd name="connsiteY19" fmla="*/ 2826674 h 3521319"/>
              <a:gd name="connsiteX20" fmla="*/ 1631739 w 3523498"/>
              <a:gd name="connsiteY20" fmla="*/ 2826674 h 3521319"/>
              <a:gd name="connsiteX21" fmla="*/ 1295375 w 3523498"/>
              <a:gd name="connsiteY21" fmla="*/ 3187120 h 3521319"/>
              <a:gd name="connsiteX22" fmla="*/ 982991 w 3523498"/>
              <a:gd name="connsiteY22" fmla="*/ 3521319 h 3521319"/>
              <a:gd name="connsiteX23" fmla="*/ 465232 w 3523498"/>
              <a:gd name="connsiteY23" fmla="*/ 3184838 h 3521319"/>
              <a:gd name="connsiteX24" fmla="*/ 336364 w 3523498"/>
              <a:gd name="connsiteY24" fmla="*/ 3056049 h 3521319"/>
              <a:gd name="connsiteX25" fmla="*/ 0 w 3523498"/>
              <a:gd name="connsiteY25" fmla="*/ 2538284 h 3521319"/>
              <a:gd name="connsiteX26" fmla="*/ 334243 w 3523498"/>
              <a:gd name="connsiteY26" fmla="*/ 2225930 h 3521319"/>
              <a:gd name="connsiteX27" fmla="*/ 694586 w 3523498"/>
              <a:gd name="connsiteY27" fmla="*/ 1889612 h 3521319"/>
              <a:gd name="connsiteX28" fmla="*/ 694586 w 3523498"/>
              <a:gd name="connsiteY28" fmla="*/ 1631708 h 3521319"/>
              <a:gd name="connsiteX29" fmla="*/ 334243 w 3523498"/>
              <a:gd name="connsiteY29" fmla="*/ 1295389 h 3521319"/>
              <a:gd name="connsiteX30" fmla="*/ 0 w 3523498"/>
              <a:gd name="connsiteY30" fmla="*/ 983035 h 3521319"/>
              <a:gd name="connsiteX31" fmla="*/ 336364 w 3523498"/>
              <a:gd name="connsiteY31" fmla="*/ 465271 h 3521319"/>
              <a:gd name="connsiteX32" fmla="*/ 465232 w 3523498"/>
              <a:gd name="connsiteY32" fmla="*/ 336482 h 3521319"/>
              <a:gd name="connsiteX33" fmla="*/ 982991 w 3523498"/>
              <a:gd name="connsiteY33" fmla="*/ 0 h 3521319"/>
              <a:gd name="connsiteX0" fmla="*/ 982991 w 3523498"/>
              <a:gd name="connsiteY0" fmla="*/ 0 h 3521319"/>
              <a:gd name="connsiteX1" fmla="*/ 1295375 w 3523498"/>
              <a:gd name="connsiteY1" fmla="*/ 334199 h 3521319"/>
              <a:gd name="connsiteX2" fmla="*/ 1631739 w 3523498"/>
              <a:gd name="connsiteY2" fmla="*/ 694646 h 3521319"/>
              <a:gd name="connsiteX3" fmla="*/ 1889476 w 3523498"/>
              <a:gd name="connsiteY3" fmla="*/ 694646 h 3521319"/>
              <a:gd name="connsiteX4" fmla="*/ 2226003 w 3523498"/>
              <a:gd name="connsiteY4" fmla="*/ 334199 h 3521319"/>
              <a:gd name="connsiteX5" fmla="*/ 2538387 w 3523498"/>
              <a:gd name="connsiteY5" fmla="*/ 0 h 3521319"/>
              <a:gd name="connsiteX6" fmla="*/ 3055982 w 3523498"/>
              <a:gd name="connsiteY6" fmla="*/ 336482 h 3521319"/>
              <a:gd name="connsiteX7" fmla="*/ 3187135 w 3523498"/>
              <a:gd name="connsiteY7" fmla="*/ 465271 h 3521319"/>
              <a:gd name="connsiteX8" fmla="*/ 3523498 w 3523498"/>
              <a:gd name="connsiteY8" fmla="*/ 983035 h 3521319"/>
              <a:gd name="connsiteX9" fmla="*/ 3189255 w 3523498"/>
              <a:gd name="connsiteY9" fmla="*/ 1295389 h 3521319"/>
              <a:gd name="connsiteX10" fmla="*/ 2828912 w 3523498"/>
              <a:gd name="connsiteY10" fmla="*/ 1631708 h 3521319"/>
              <a:gd name="connsiteX11" fmla="*/ 2828912 w 3523498"/>
              <a:gd name="connsiteY11" fmla="*/ 1889612 h 3521319"/>
              <a:gd name="connsiteX12" fmla="*/ 3189255 w 3523498"/>
              <a:gd name="connsiteY12" fmla="*/ 2225930 h 3521319"/>
              <a:gd name="connsiteX13" fmla="*/ 3523498 w 3523498"/>
              <a:gd name="connsiteY13" fmla="*/ 2538284 h 3521319"/>
              <a:gd name="connsiteX14" fmla="*/ 3187135 w 3523498"/>
              <a:gd name="connsiteY14" fmla="*/ 3056049 h 3521319"/>
              <a:gd name="connsiteX15" fmla="*/ 3055982 w 3523498"/>
              <a:gd name="connsiteY15" fmla="*/ 3184838 h 3521319"/>
              <a:gd name="connsiteX16" fmla="*/ 2538387 w 3523498"/>
              <a:gd name="connsiteY16" fmla="*/ 3521319 h 3521319"/>
              <a:gd name="connsiteX17" fmla="*/ 2226003 w 3523498"/>
              <a:gd name="connsiteY17" fmla="*/ 3187120 h 3521319"/>
              <a:gd name="connsiteX18" fmla="*/ 1889476 w 3523498"/>
              <a:gd name="connsiteY18" fmla="*/ 2826674 h 3521319"/>
              <a:gd name="connsiteX19" fmla="*/ 1631739 w 3523498"/>
              <a:gd name="connsiteY19" fmla="*/ 2826674 h 3521319"/>
              <a:gd name="connsiteX20" fmla="*/ 1295375 w 3523498"/>
              <a:gd name="connsiteY20" fmla="*/ 3187120 h 3521319"/>
              <a:gd name="connsiteX21" fmla="*/ 982991 w 3523498"/>
              <a:gd name="connsiteY21" fmla="*/ 3521319 h 3521319"/>
              <a:gd name="connsiteX22" fmla="*/ 465232 w 3523498"/>
              <a:gd name="connsiteY22" fmla="*/ 3184838 h 3521319"/>
              <a:gd name="connsiteX23" fmla="*/ 336364 w 3523498"/>
              <a:gd name="connsiteY23" fmla="*/ 3056049 h 3521319"/>
              <a:gd name="connsiteX24" fmla="*/ 0 w 3523498"/>
              <a:gd name="connsiteY24" fmla="*/ 2538284 h 3521319"/>
              <a:gd name="connsiteX25" fmla="*/ 334243 w 3523498"/>
              <a:gd name="connsiteY25" fmla="*/ 2225930 h 3521319"/>
              <a:gd name="connsiteX26" fmla="*/ 694586 w 3523498"/>
              <a:gd name="connsiteY26" fmla="*/ 1889612 h 3521319"/>
              <a:gd name="connsiteX27" fmla="*/ 694586 w 3523498"/>
              <a:gd name="connsiteY27" fmla="*/ 1631708 h 3521319"/>
              <a:gd name="connsiteX28" fmla="*/ 334243 w 3523498"/>
              <a:gd name="connsiteY28" fmla="*/ 1295389 h 3521319"/>
              <a:gd name="connsiteX29" fmla="*/ 0 w 3523498"/>
              <a:gd name="connsiteY29" fmla="*/ 983035 h 3521319"/>
              <a:gd name="connsiteX30" fmla="*/ 336364 w 3523498"/>
              <a:gd name="connsiteY30" fmla="*/ 465271 h 3521319"/>
              <a:gd name="connsiteX31" fmla="*/ 465232 w 3523498"/>
              <a:gd name="connsiteY31" fmla="*/ 336482 h 3521319"/>
              <a:gd name="connsiteX32" fmla="*/ 982991 w 3523498"/>
              <a:gd name="connsiteY32" fmla="*/ 0 h 3521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3523498" h="3521319">
                <a:moveTo>
                  <a:pt x="982991" y="0"/>
                </a:moveTo>
                <a:lnTo>
                  <a:pt x="1295375" y="334199"/>
                </a:lnTo>
                <a:lnTo>
                  <a:pt x="1631739" y="694646"/>
                </a:lnTo>
                <a:cubicBezTo>
                  <a:pt x="1701719" y="768984"/>
                  <a:pt x="1819659" y="768984"/>
                  <a:pt x="1889476" y="694646"/>
                </a:cubicBezTo>
                <a:lnTo>
                  <a:pt x="2226003" y="334199"/>
                </a:lnTo>
                <a:lnTo>
                  <a:pt x="2538387" y="0"/>
                </a:lnTo>
                <a:cubicBezTo>
                  <a:pt x="2728427" y="85262"/>
                  <a:pt x="2903134" y="198726"/>
                  <a:pt x="3055982" y="336482"/>
                </a:cubicBezTo>
                <a:lnTo>
                  <a:pt x="3187135" y="465271"/>
                </a:lnTo>
                <a:cubicBezTo>
                  <a:pt x="3324649" y="618187"/>
                  <a:pt x="3438347" y="792949"/>
                  <a:pt x="3523498" y="983035"/>
                </a:cubicBezTo>
                <a:lnTo>
                  <a:pt x="3189255" y="1295389"/>
                </a:lnTo>
                <a:lnTo>
                  <a:pt x="2828912" y="1631708"/>
                </a:lnTo>
                <a:cubicBezTo>
                  <a:pt x="2754527" y="1701645"/>
                  <a:pt x="2754527" y="1819674"/>
                  <a:pt x="2828912" y="1889612"/>
                </a:cubicBezTo>
                <a:lnTo>
                  <a:pt x="3189255" y="2225930"/>
                </a:lnTo>
                <a:lnTo>
                  <a:pt x="3523498" y="2538284"/>
                </a:lnTo>
                <a:cubicBezTo>
                  <a:pt x="3438347" y="2728370"/>
                  <a:pt x="3324649" y="2903132"/>
                  <a:pt x="3187135" y="3056049"/>
                </a:cubicBezTo>
                <a:lnTo>
                  <a:pt x="3055982" y="3184838"/>
                </a:lnTo>
                <a:cubicBezTo>
                  <a:pt x="2903134" y="3322593"/>
                  <a:pt x="2728427" y="3436058"/>
                  <a:pt x="2538387" y="3521319"/>
                </a:cubicBezTo>
                <a:lnTo>
                  <a:pt x="2226003" y="3187120"/>
                </a:lnTo>
                <a:lnTo>
                  <a:pt x="1889476" y="2826674"/>
                </a:lnTo>
                <a:cubicBezTo>
                  <a:pt x="1819659" y="2752335"/>
                  <a:pt x="1701719" y="2752335"/>
                  <a:pt x="1631739" y="2826674"/>
                </a:cubicBezTo>
                <a:lnTo>
                  <a:pt x="1295375" y="3187120"/>
                </a:lnTo>
                <a:lnTo>
                  <a:pt x="982991" y="3521319"/>
                </a:lnTo>
                <a:cubicBezTo>
                  <a:pt x="792950" y="3436058"/>
                  <a:pt x="618244" y="3322593"/>
                  <a:pt x="465232" y="3184838"/>
                </a:cubicBezTo>
                <a:lnTo>
                  <a:pt x="336364" y="3056049"/>
                </a:lnTo>
                <a:cubicBezTo>
                  <a:pt x="198850" y="2903132"/>
                  <a:pt x="85151" y="2728370"/>
                  <a:pt x="0" y="2538284"/>
                </a:cubicBezTo>
                <a:lnTo>
                  <a:pt x="334243" y="2225930"/>
                </a:lnTo>
                <a:lnTo>
                  <a:pt x="694586" y="1889612"/>
                </a:lnTo>
                <a:cubicBezTo>
                  <a:pt x="768971" y="1819674"/>
                  <a:pt x="768971" y="1701645"/>
                  <a:pt x="694586" y="1631708"/>
                </a:cubicBezTo>
                <a:lnTo>
                  <a:pt x="334243" y="1295389"/>
                </a:lnTo>
                <a:lnTo>
                  <a:pt x="0" y="983035"/>
                </a:lnTo>
                <a:cubicBezTo>
                  <a:pt x="85151" y="792949"/>
                  <a:pt x="198850" y="618187"/>
                  <a:pt x="336364" y="465271"/>
                </a:cubicBezTo>
                <a:lnTo>
                  <a:pt x="465232" y="336482"/>
                </a:lnTo>
                <a:cubicBezTo>
                  <a:pt x="618244" y="198726"/>
                  <a:pt x="792950" y="85262"/>
                  <a:pt x="982991" y="0"/>
                </a:cubicBezTo>
                <a:close/>
              </a:path>
            </a:pathLst>
          </a:custGeom>
          <a:solidFill>
            <a:srgbClr val="F3F3F1"/>
          </a:solidFill>
          <a:ln w="12700">
            <a:miter lim="400000"/>
          </a:ln>
        </p:spPr>
        <p:txBody>
          <a:bodyPr wrap="square" lIns="38100" tIns="38100" rIns="38100" bIns="3810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297A271B-24AD-3B36-B568-E65A7B93B47D}"/>
              </a:ext>
            </a:extLst>
          </p:cNvPr>
          <p:cNvSpPr txBox="1"/>
          <p:nvPr/>
        </p:nvSpPr>
        <p:spPr>
          <a:xfrm>
            <a:off x="3773475" y="1936452"/>
            <a:ext cx="144966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noProof="1">
                <a:solidFill>
                  <a:srgbClr val="2448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CLINICAL</a:t>
            </a:r>
          </a:p>
          <a:p>
            <a:pPr algn="ctr"/>
            <a:r>
              <a:rPr lang="en-US" b="1" noProof="1">
                <a:solidFill>
                  <a:srgbClr val="2448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</a:t>
            </a:r>
          </a:p>
          <a:p>
            <a:pPr algn="ctr"/>
            <a:r>
              <a:rPr lang="en-US" b="1" noProof="1">
                <a:solidFill>
                  <a:srgbClr val="2448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SCIENCE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172C0121-EBD2-2F11-C0F3-0CEF50B427C3}"/>
              </a:ext>
            </a:extLst>
          </p:cNvPr>
          <p:cNvSpPr txBox="1"/>
          <p:nvPr/>
        </p:nvSpPr>
        <p:spPr>
          <a:xfrm>
            <a:off x="3707904" y="1134130"/>
            <a:ext cx="144966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noProof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Clinical Trial </a:t>
            </a:r>
          </a:p>
          <a:p>
            <a:pPr algn="ctr"/>
            <a:r>
              <a:rPr lang="en-US" sz="1400" b="1" noProof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D9911B3A-ED89-E587-359E-FFC09D77B9CA}"/>
              </a:ext>
            </a:extLst>
          </p:cNvPr>
          <p:cNvSpPr txBox="1"/>
          <p:nvPr/>
        </p:nvSpPr>
        <p:spPr>
          <a:xfrm>
            <a:off x="2696836" y="2137886"/>
            <a:ext cx="1307564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i="0" dirty="0">
                <a:solidFill>
                  <a:srgbClr val="24242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Correlative </a:t>
            </a:r>
          </a:p>
          <a:p>
            <a:pPr algn="ctr"/>
            <a:r>
              <a:rPr lang="en-US" sz="1400" b="1" i="0" dirty="0">
                <a:solidFill>
                  <a:srgbClr val="24242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Science </a:t>
            </a:r>
          </a:p>
          <a:p>
            <a:pPr algn="ctr"/>
            <a:r>
              <a:rPr lang="en-US" sz="1400" b="1" i="0" dirty="0">
                <a:solidFill>
                  <a:srgbClr val="24242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Data</a:t>
            </a:r>
            <a:endParaRPr lang="en-US" sz="1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48AD8E43-ECB5-CF63-BFCA-37CD42ABA086}"/>
              </a:ext>
            </a:extLst>
          </p:cNvPr>
          <p:cNvSpPr txBox="1"/>
          <p:nvPr/>
        </p:nvSpPr>
        <p:spPr>
          <a:xfrm>
            <a:off x="3581400" y="3416682"/>
            <a:ext cx="163772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i="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Patient Reported Data</a:t>
            </a:r>
            <a:endParaRPr lang="en-US" sz="14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35BF8F29-C4E4-A663-7F68-2ACEE85A7C86}"/>
              </a:ext>
            </a:extLst>
          </p:cNvPr>
          <p:cNvSpPr txBox="1"/>
          <p:nvPr/>
        </p:nvSpPr>
        <p:spPr>
          <a:xfrm>
            <a:off x="4869671" y="2277130"/>
            <a:ext cx="137872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i="0" dirty="0">
                <a:solidFill>
                  <a:srgbClr val="24242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Real World Data</a:t>
            </a:r>
            <a:endParaRPr lang="en-US" sz="1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2" name="Title 1">
            <a:extLst>
              <a:ext uri="{FF2B5EF4-FFF2-40B4-BE49-F238E27FC236}">
                <a16:creationId xmlns:a16="http://schemas.microsoft.com/office/drawing/2014/main" id="{18BCEE50-1E83-B106-8673-E980E0BAF1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123478"/>
            <a:ext cx="8496944" cy="411480"/>
          </a:xfrm>
        </p:spPr>
        <p:txBody>
          <a:bodyPr anchor="t"/>
          <a:lstStyle/>
          <a:p>
            <a:pPr algn="l"/>
            <a:r>
              <a:rPr lang="en-US" sz="2400" dirty="0"/>
              <a:t>Oversight,</a:t>
            </a:r>
            <a:br>
              <a:rPr lang="en-US" sz="2400" dirty="0"/>
            </a:br>
            <a:r>
              <a:rPr lang="en-US" sz="2400" dirty="0"/>
              <a:t>Operations &amp;</a:t>
            </a:r>
            <a:br>
              <a:rPr lang="en-US" sz="2400" dirty="0"/>
            </a:br>
            <a:r>
              <a:rPr lang="en-US" sz="2400" dirty="0"/>
              <a:t>Support</a:t>
            </a:r>
          </a:p>
        </p:txBody>
      </p:sp>
      <p:sp>
        <p:nvSpPr>
          <p:cNvPr id="39" name="Rounded Rectangle 23">
            <a:extLst>
              <a:ext uri="{FF2B5EF4-FFF2-40B4-BE49-F238E27FC236}">
                <a16:creationId xmlns:a16="http://schemas.microsoft.com/office/drawing/2014/main" id="{B526BCE4-5B38-466B-C632-F8075A3609B9}"/>
              </a:ext>
            </a:extLst>
          </p:cNvPr>
          <p:cNvSpPr/>
          <p:nvPr/>
        </p:nvSpPr>
        <p:spPr>
          <a:xfrm>
            <a:off x="3491880" y="2794846"/>
            <a:ext cx="2035678" cy="58418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Data Science Working Group</a:t>
            </a:r>
          </a:p>
          <a:p>
            <a:pPr algn="ctr"/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CCTG Senior Management</a:t>
            </a:r>
          </a:p>
        </p:txBody>
      </p:sp>
    </p:spTree>
    <p:extLst>
      <p:ext uri="{BB962C8B-B14F-4D97-AF65-F5344CB8AC3E}">
        <p14:creationId xmlns:p14="http://schemas.microsoft.com/office/powerpoint/2010/main" val="20747998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9B33C7-3CE1-9724-EBBE-C3E0B8DB8A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Science Team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AD0503-3F10-0F4B-6A65-0437B9B505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754ED01-E2A0-4C1E-8E21-014B99041579}" type="slidenum">
              <a:rPr lang="en-US" smtClean="0"/>
              <a:pPr/>
              <a:t>17</a:t>
            </a:fld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F1AAF291-3976-0B46-479E-E62C77703E51}"/>
              </a:ext>
            </a:extLst>
          </p:cNvPr>
          <p:cNvGrpSpPr/>
          <p:nvPr/>
        </p:nvGrpSpPr>
        <p:grpSpPr>
          <a:xfrm>
            <a:off x="147076" y="426136"/>
            <a:ext cx="2624723" cy="1298508"/>
            <a:chOff x="98867" y="1436951"/>
            <a:chExt cx="2373457" cy="1138776"/>
          </a:xfrm>
        </p:grpSpPr>
        <p:sp>
          <p:nvSpPr>
            <p:cNvPr id="10" name="Rounded Rectangle 10">
              <a:extLst>
                <a:ext uri="{FF2B5EF4-FFF2-40B4-BE49-F238E27FC236}">
                  <a16:creationId xmlns:a16="http://schemas.microsoft.com/office/drawing/2014/main" id="{07FB5168-C4F6-6E71-20C2-BC456EDD79EB}"/>
                </a:ext>
              </a:extLst>
            </p:cNvPr>
            <p:cNvSpPr/>
            <p:nvPr/>
          </p:nvSpPr>
          <p:spPr>
            <a:xfrm>
              <a:off x="103614" y="1647781"/>
              <a:ext cx="2363960" cy="927946"/>
            </a:xfrm>
            <a:prstGeom prst="roundRect">
              <a:avLst>
                <a:gd name="adj" fmla="val 7753"/>
              </a:avLst>
            </a:prstGeom>
            <a:gradFill flip="none" rotWithShape="1">
              <a:gsLst>
                <a:gs pos="0">
                  <a:srgbClr val="6F878E">
                    <a:tint val="66000"/>
                    <a:satMod val="160000"/>
                  </a:srgbClr>
                </a:gs>
                <a:gs pos="50000">
                  <a:srgbClr val="6F878E">
                    <a:tint val="44500"/>
                    <a:satMod val="160000"/>
                  </a:srgbClr>
                </a:gs>
                <a:gs pos="100000">
                  <a:srgbClr val="6F878E">
                    <a:tint val="23500"/>
                    <a:satMod val="16000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 w="666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latin typeface="Calibri" panose="020F0502020204030204" pitchFamily="34" charset="0"/>
                  <a:cs typeface="Calibri" panose="020F0502020204030204" pitchFamily="34" charset="0"/>
                </a:rPr>
                <a:t>S</a:t>
              </a:r>
            </a:p>
            <a:p>
              <a:pPr algn="ctr"/>
              <a:endParaRPr lang="en-US" sz="12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r>
                <a:rPr lang="en-US" sz="11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Supports data science efforts; collect, interpret and maintain data from OS and database; use statistical method and analytical tools to interpret data, prepare dashboards and reports</a:t>
              </a:r>
            </a:p>
            <a:p>
              <a:pPr algn="ctr"/>
              <a:endParaRPr lang="ko-KR" altLang="en-US" sz="2700" dirty="0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126E1E20-51F5-8C13-D297-C3BB3C795798}"/>
                </a:ext>
              </a:extLst>
            </p:cNvPr>
            <p:cNvSpPr txBox="1"/>
            <p:nvPr/>
          </p:nvSpPr>
          <p:spPr>
            <a:xfrm>
              <a:off x="98867" y="1436951"/>
              <a:ext cx="2373457" cy="271810"/>
            </a:xfrm>
            <a:prstGeom prst="rect">
              <a:avLst/>
            </a:prstGeom>
            <a:solidFill>
              <a:srgbClr val="24484A"/>
            </a:solidFill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4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Data Analyst</a:t>
              </a:r>
              <a:endParaRPr lang="ko-KR" altLang="en-US" sz="1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4" name="Rounded Rectangle 10">
            <a:extLst>
              <a:ext uri="{FF2B5EF4-FFF2-40B4-BE49-F238E27FC236}">
                <a16:creationId xmlns:a16="http://schemas.microsoft.com/office/drawing/2014/main" id="{6C1DAA6E-81C4-1592-557C-63F234D298A6}"/>
              </a:ext>
            </a:extLst>
          </p:cNvPr>
          <p:cNvSpPr/>
          <p:nvPr/>
        </p:nvSpPr>
        <p:spPr>
          <a:xfrm>
            <a:off x="130921" y="2146384"/>
            <a:ext cx="2614221" cy="1270459"/>
          </a:xfrm>
          <a:prstGeom prst="roundRect">
            <a:avLst>
              <a:gd name="adj" fmla="val 7753"/>
            </a:avLst>
          </a:prstGeom>
          <a:gradFill flip="none" rotWithShape="1">
            <a:gsLst>
              <a:gs pos="0">
                <a:srgbClr val="6F878E">
                  <a:tint val="66000"/>
                  <a:satMod val="160000"/>
                </a:srgbClr>
              </a:gs>
              <a:gs pos="50000">
                <a:srgbClr val="6F878E">
                  <a:tint val="44500"/>
                  <a:satMod val="160000"/>
                </a:srgbClr>
              </a:gs>
              <a:gs pos="100000">
                <a:srgbClr val="6F878E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  <a:ln w="666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1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Build, test, maintain data pipelines, data collection, management and storage; data quality, preparation and model deployment and maintenance; implement, test, and maintain infrastructural components that data architects design</a:t>
            </a:r>
            <a:endParaRPr lang="ko-KR" altLang="en-US" sz="11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6CA7DFD-DC79-E0CE-9B8C-A8E2DA17DC0B}"/>
              </a:ext>
            </a:extLst>
          </p:cNvPr>
          <p:cNvSpPr txBox="1"/>
          <p:nvPr/>
        </p:nvSpPr>
        <p:spPr>
          <a:xfrm>
            <a:off x="130921" y="1870729"/>
            <a:ext cx="2624723" cy="307777"/>
          </a:xfrm>
          <a:prstGeom prst="rect">
            <a:avLst/>
          </a:prstGeom>
          <a:solidFill>
            <a:srgbClr val="24484A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 Engineer</a:t>
            </a:r>
            <a:endParaRPr lang="ko-KR" altLang="en-US" sz="14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Rounded Rectangle 10">
            <a:extLst>
              <a:ext uri="{FF2B5EF4-FFF2-40B4-BE49-F238E27FC236}">
                <a16:creationId xmlns:a16="http://schemas.microsoft.com/office/drawing/2014/main" id="{C5856370-8CE5-D782-0EE9-72EC97353CC0}"/>
              </a:ext>
            </a:extLst>
          </p:cNvPr>
          <p:cNvSpPr/>
          <p:nvPr/>
        </p:nvSpPr>
        <p:spPr>
          <a:xfrm>
            <a:off x="130921" y="3751643"/>
            <a:ext cx="2614221" cy="964303"/>
          </a:xfrm>
          <a:prstGeom prst="roundRect">
            <a:avLst>
              <a:gd name="adj" fmla="val 7753"/>
            </a:avLst>
          </a:prstGeom>
          <a:gradFill flip="none" rotWithShape="1">
            <a:gsLst>
              <a:gs pos="0">
                <a:srgbClr val="6F878E">
                  <a:tint val="66000"/>
                  <a:satMod val="160000"/>
                </a:srgbClr>
              </a:gs>
              <a:gs pos="50000">
                <a:srgbClr val="6F878E">
                  <a:tint val="44500"/>
                  <a:satMod val="160000"/>
                </a:srgbClr>
              </a:gs>
              <a:gs pos="100000">
                <a:srgbClr val="6F878E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  <a:ln w="666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1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11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11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11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1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Warehouse the data, define database architecture, centralize data, ensure integrity across different sources, performance</a:t>
            </a:r>
          </a:p>
          <a:p>
            <a:pPr algn="ctr"/>
            <a:endParaRPr lang="en-U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ko-KR" altLang="en-US" sz="27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F278A64-D184-9BB6-0069-B51C2C12595F}"/>
              </a:ext>
            </a:extLst>
          </p:cNvPr>
          <p:cNvSpPr txBox="1"/>
          <p:nvPr/>
        </p:nvSpPr>
        <p:spPr>
          <a:xfrm>
            <a:off x="120419" y="3508109"/>
            <a:ext cx="2624723" cy="307777"/>
          </a:xfrm>
          <a:prstGeom prst="rect">
            <a:avLst/>
          </a:prstGeom>
          <a:solidFill>
            <a:srgbClr val="24484A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 Architect</a:t>
            </a:r>
            <a:endParaRPr lang="ko-KR" altLang="en-US" sz="14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F439CC87-DD4A-04A6-8292-86594A605E88}"/>
              </a:ext>
            </a:extLst>
          </p:cNvPr>
          <p:cNvGrpSpPr/>
          <p:nvPr/>
        </p:nvGrpSpPr>
        <p:grpSpPr>
          <a:xfrm>
            <a:off x="3262264" y="1856516"/>
            <a:ext cx="2624724" cy="1430468"/>
            <a:chOff x="-1203425" y="2950391"/>
            <a:chExt cx="2373457" cy="1167217"/>
          </a:xfrm>
        </p:grpSpPr>
        <p:sp>
          <p:nvSpPr>
            <p:cNvPr id="19" name="Rounded Rectangle 10">
              <a:extLst>
                <a:ext uri="{FF2B5EF4-FFF2-40B4-BE49-F238E27FC236}">
                  <a16:creationId xmlns:a16="http://schemas.microsoft.com/office/drawing/2014/main" id="{FC1DDA46-AAF2-4490-6103-A9538E789C76}"/>
                </a:ext>
              </a:extLst>
            </p:cNvPr>
            <p:cNvSpPr/>
            <p:nvPr/>
          </p:nvSpPr>
          <p:spPr>
            <a:xfrm>
              <a:off x="-1199421" y="3189662"/>
              <a:ext cx="2363960" cy="927946"/>
            </a:xfrm>
            <a:prstGeom prst="roundRect">
              <a:avLst>
                <a:gd name="adj" fmla="val 7753"/>
              </a:avLst>
            </a:prstGeom>
            <a:gradFill flip="none" rotWithShape="1">
              <a:gsLst>
                <a:gs pos="0">
                  <a:srgbClr val="6F878E">
                    <a:tint val="66000"/>
                    <a:satMod val="160000"/>
                  </a:srgbClr>
                </a:gs>
                <a:gs pos="50000">
                  <a:srgbClr val="6F878E">
                    <a:tint val="44500"/>
                    <a:satMod val="160000"/>
                  </a:srgbClr>
                </a:gs>
                <a:gs pos="100000">
                  <a:srgbClr val="6F878E">
                    <a:tint val="23500"/>
                    <a:satMod val="16000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 w="666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2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Core team member; utilize statistical methods, other tools to analyze the data, develop models</a:t>
              </a:r>
              <a:endParaRPr lang="ko-KR" altLang="en-US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15FA75CF-BAA7-FB81-E8ED-697F7411ADD5}"/>
                </a:ext>
              </a:extLst>
            </p:cNvPr>
            <p:cNvSpPr txBox="1"/>
            <p:nvPr/>
          </p:nvSpPr>
          <p:spPr>
            <a:xfrm>
              <a:off x="-1203425" y="2950391"/>
              <a:ext cx="2373457" cy="251136"/>
            </a:xfrm>
            <a:prstGeom prst="rect">
              <a:avLst/>
            </a:prstGeom>
            <a:solidFill>
              <a:srgbClr val="24484A"/>
            </a:solidFill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4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Data Scientist</a:t>
              </a:r>
              <a:endParaRPr lang="ko-KR" altLang="en-US" sz="1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019AEDB9-AF8D-85F9-E19E-5E12A16B6C42}"/>
              </a:ext>
            </a:extLst>
          </p:cNvPr>
          <p:cNvGrpSpPr/>
          <p:nvPr/>
        </p:nvGrpSpPr>
        <p:grpSpPr>
          <a:xfrm>
            <a:off x="6366951" y="426136"/>
            <a:ext cx="2624723" cy="1298508"/>
            <a:chOff x="98867" y="1436951"/>
            <a:chExt cx="2373457" cy="1138776"/>
          </a:xfrm>
        </p:grpSpPr>
        <p:sp>
          <p:nvSpPr>
            <p:cNvPr id="22" name="Rounded Rectangle 10">
              <a:extLst>
                <a:ext uri="{FF2B5EF4-FFF2-40B4-BE49-F238E27FC236}">
                  <a16:creationId xmlns:a16="http://schemas.microsoft.com/office/drawing/2014/main" id="{FEB264BF-75CE-DFE2-9B20-83B2168F89A1}"/>
                </a:ext>
              </a:extLst>
            </p:cNvPr>
            <p:cNvSpPr/>
            <p:nvPr/>
          </p:nvSpPr>
          <p:spPr>
            <a:xfrm>
              <a:off x="103614" y="1647781"/>
              <a:ext cx="2363960" cy="927946"/>
            </a:xfrm>
            <a:prstGeom prst="roundRect">
              <a:avLst>
                <a:gd name="adj" fmla="val 7753"/>
              </a:avLst>
            </a:prstGeom>
            <a:gradFill flip="none" rotWithShape="1">
              <a:gsLst>
                <a:gs pos="0">
                  <a:srgbClr val="6F878E">
                    <a:tint val="66000"/>
                    <a:satMod val="160000"/>
                  </a:srgbClr>
                </a:gs>
                <a:gs pos="50000">
                  <a:srgbClr val="6F878E">
                    <a:tint val="44500"/>
                    <a:satMod val="160000"/>
                  </a:srgbClr>
                </a:gs>
                <a:gs pos="100000">
                  <a:srgbClr val="6F878E">
                    <a:tint val="23500"/>
                    <a:satMod val="16000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 w="666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1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Evaluate business processes, translate business requirements into analysis plans to support the work of data scientists; convert business expectations into data analysis</a:t>
              </a:r>
              <a:endParaRPr lang="ko-KR" altLang="en-US" sz="11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3693E64-C744-90C4-959E-0A017626FB14}"/>
                </a:ext>
              </a:extLst>
            </p:cNvPr>
            <p:cNvSpPr txBox="1"/>
            <p:nvPr/>
          </p:nvSpPr>
          <p:spPr>
            <a:xfrm>
              <a:off x="98867" y="1436951"/>
              <a:ext cx="2373457" cy="269917"/>
            </a:xfrm>
            <a:prstGeom prst="rect">
              <a:avLst/>
            </a:prstGeom>
            <a:solidFill>
              <a:srgbClr val="24484A"/>
            </a:solidFill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4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Business Analyst</a:t>
              </a:r>
              <a:endParaRPr lang="ko-KR" altLang="en-US" sz="1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8F017D76-EF33-27FA-24E2-093A5DA421AA}"/>
              </a:ext>
            </a:extLst>
          </p:cNvPr>
          <p:cNvGrpSpPr/>
          <p:nvPr/>
        </p:nvGrpSpPr>
        <p:grpSpPr>
          <a:xfrm>
            <a:off x="6398860" y="1931022"/>
            <a:ext cx="2624723" cy="1298508"/>
            <a:chOff x="98867" y="1436951"/>
            <a:chExt cx="2373457" cy="1138776"/>
          </a:xfrm>
        </p:grpSpPr>
        <p:sp>
          <p:nvSpPr>
            <p:cNvPr id="25" name="Rounded Rectangle 10">
              <a:extLst>
                <a:ext uri="{FF2B5EF4-FFF2-40B4-BE49-F238E27FC236}">
                  <a16:creationId xmlns:a16="http://schemas.microsoft.com/office/drawing/2014/main" id="{9290FF7C-E35A-F3BC-9736-648CE7BC1203}"/>
                </a:ext>
              </a:extLst>
            </p:cNvPr>
            <p:cNvSpPr/>
            <p:nvPr/>
          </p:nvSpPr>
          <p:spPr>
            <a:xfrm>
              <a:off x="103614" y="1647781"/>
              <a:ext cx="2363960" cy="927946"/>
            </a:xfrm>
            <a:prstGeom prst="roundRect">
              <a:avLst>
                <a:gd name="adj" fmla="val 7753"/>
              </a:avLst>
            </a:prstGeom>
            <a:gradFill flip="none" rotWithShape="1">
              <a:gsLst>
                <a:gs pos="0">
                  <a:srgbClr val="6F878E">
                    <a:tint val="66000"/>
                    <a:satMod val="160000"/>
                  </a:srgbClr>
                </a:gs>
                <a:gs pos="50000">
                  <a:srgbClr val="6F878E">
                    <a:tint val="44500"/>
                    <a:satMod val="160000"/>
                  </a:srgbClr>
                </a:gs>
                <a:gs pos="100000">
                  <a:srgbClr val="6F878E">
                    <a:tint val="23500"/>
                    <a:satMod val="16000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 w="666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ko-KR" altLang="en-US" sz="11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80BC754D-0042-E588-6805-11ABB3A190A8}"/>
                </a:ext>
              </a:extLst>
            </p:cNvPr>
            <p:cNvSpPr txBox="1"/>
            <p:nvPr/>
          </p:nvSpPr>
          <p:spPr>
            <a:xfrm>
              <a:off x="98867" y="1436951"/>
              <a:ext cx="2373457" cy="269917"/>
            </a:xfrm>
            <a:prstGeom prst="rect">
              <a:avLst/>
            </a:prstGeom>
            <a:solidFill>
              <a:srgbClr val="24484A"/>
            </a:solidFill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4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Application Developer</a:t>
              </a:r>
              <a:endParaRPr lang="ko-KR" altLang="en-US" sz="1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5A82B355-B76C-915F-A2C6-DC0086E51AF8}"/>
              </a:ext>
            </a:extLst>
          </p:cNvPr>
          <p:cNvSpPr txBox="1"/>
          <p:nvPr/>
        </p:nvSpPr>
        <p:spPr>
          <a:xfrm>
            <a:off x="6409360" y="2238799"/>
            <a:ext cx="2614221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en-US" sz="11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evelop applications and visualizations for end users</a:t>
            </a:r>
            <a:endParaRPr lang="ko-KR" altLang="en-US" sz="11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71B6D44B-CF78-B16D-5DB6-14A24069BFFC}"/>
              </a:ext>
            </a:extLst>
          </p:cNvPr>
          <p:cNvGrpSpPr/>
          <p:nvPr/>
        </p:nvGrpSpPr>
        <p:grpSpPr>
          <a:xfrm>
            <a:off x="6407230" y="3471593"/>
            <a:ext cx="2624723" cy="1298508"/>
            <a:chOff x="98867" y="1436951"/>
            <a:chExt cx="2373457" cy="1138776"/>
          </a:xfrm>
        </p:grpSpPr>
        <p:sp>
          <p:nvSpPr>
            <p:cNvPr id="30" name="Rounded Rectangle 10">
              <a:extLst>
                <a:ext uri="{FF2B5EF4-FFF2-40B4-BE49-F238E27FC236}">
                  <a16:creationId xmlns:a16="http://schemas.microsoft.com/office/drawing/2014/main" id="{05D83D7E-24BD-3A0B-A601-5DA9E2042AD8}"/>
                </a:ext>
              </a:extLst>
            </p:cNvPr>
            <p:cNvSpPr/>
            <p:nvPr/>
          </p:nvSpPr>
          <p:spPr>
            <a:xfrm>
              <a:off x="103614" y="1647781"/>
              <a:ext cx="2363960" cy="927946"/>
            </a:xfrm>
            <a:prstGeom prst="roundRect">
              <a:avLst>
                <a:gd name="adj" fmla="val 7753"/>
              </a:avLst>
            </a:prstGeom>
            <a:gradFill flip="none" rotWithShape="1">
              <a:gsLst>
                <a:gs pos="0">
                  <a:srgbClr val="6F878E">
                    <a:tint val="66000"/>
                    <a:satMod val="160000"/>
                  </a:srgbClr>
                </a:gs>
                <a:gs pos="50000">
                  <a:srgbClr val="6F878E">
                    <a:tint val="44500"/>
                    <a:satMod val="160000"/>
                  </a:srgbClr>
                </a:gs>
                <a:gs pos="100000">
                  <a:srgbClr val="6F878E">
                    <a:tint val="23500"/>
                    <a:satMod val="16000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 w="666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ko-KR" altLang="en-US" sz="11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49E286E5-24FC-3626-E9E0-95BFA6EDC021}"/>
                </a:ext>
              </a:extLst>
            </p:cNvPr>
            <p:cNvSpPr txBox="1"/>
            <p:nvPr/>
          </p:nvSpPr>
          <p:spPr>
            <a:xfrm>
              <a:off x="98867" y="1436951"/>
              <a:ext cx="2373457" cy="269917"/>
            </a:xfrm>
            <a:prstGeom prst="rect">
              <a:avLst/>
            </a:prstGeom>
            <a:solidFill>
              <a:srgbClr val="24484A"/>
            </a:solidFill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4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Business Manager</a:t>
              </a:r>
              <a:endParaRPr lang="ko-KR" altLang="en-US" sz="1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92C4FB1C-3280-45B8-9D79-CC597EEA9B45}"/>
              </a:ext>
            </a:extLst>
          </p:cNvPr>
          <p:cNvSpPr txBox="1"/>
          <p:nvPr/>
        </p:nvSpPr>
        <p:spPr>
          <a:xfrm>
            <a:off x="6444208" y="3822929"/>
            <a:ext cx="245975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</a:rPr>
              <a:t>Project management, collaborate with Data Scientist and Team</a:t>
            </a:r>
          </a:p>
        </p:txBody>
      </p:sp>
      <p:pic>
        <p:nvPicPr>
          <p:cNvPr id="57" name="Picture 56" descr="Icon&#10;&#10;Description automatically generated">
            <a:extLst>
              <a:ext uri="{FF2B5EF4-FFF2-40B4-BE49-F238E27FC236}">
                <a16:creationId xmlns:a16="http://schemas.microsoft.com/office/drawing/2014/main" id="{CD429BC6-D7C2-993D-7A17-9D5EC1BAF1D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3329" y="2335791"/>
            <a:ext cx="365175" cy="471918"/>
          </a:xfrm>
          <a:prstGeom prst="rect">
            <a:avLst/>
          </a:prstGeom>
        </p:spPr>
      </p:pic>
      <p:pic>
        <p:nvPicPr>
          <p:cNvPr id="59" name="Picture 58" descr="Icon&#10;&#10;Description automatically generated">
            <a:extLst>
              <a:ext uri="{FF2B5EF4-FFF2-40B4-BE49-F238E27FC236}">
                <a16:creationId xmlns:a16="http://schemas.microsoft.com/office/drawing/2014/main" id="{C699926E-95F8-94F9-79FD-766CBBF8A8F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7299" y="2335791"/>
            <a:ext cx="365175" cy="471918"/>
          </a:xfrm>
          <a:prstGeom prst="rect">
            <a:avLst/>
          </a:prstGeom>
        </p:spPr>
      </p:pic>
      <p:pic>
        <p:nvPicPr>
          <p:cNvPr id="63" name="Graphic 62" descr="Scientific Thought with solid fill">
            <a:extLst>
              <a:ext uri="{FF2B5EF4-FFF2-40B4-BE49-F238E27FC236}">
                <a16:creationId xmlns:a16="http://schemas.microsoft.com/office/drawing/2014/main" id="{F8FBFCB8-5728-869C-781B-C3CD9B0633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283968" y="1128085"/>
            <a:ext cx="739973" cy="739973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5CF2FE3D-DC72-D3D6-269F-D1D50C21FB3C}"/>
              </a:ext>
            </a:extLst>
          </p:cNvPr>
          <p:cNvSpPr txBox="1"/>
          <p:nvPr/>
        </p:nvSpPr>
        <p:spPr>
          <a:xfrm>
            <a:off x="3063972" y="3356631"/>
            <a:ext cx="306728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i="1" dirty="0">
                <a:latin typeface="Calibri" panose="020F0502020204030204" pitchFamily="34" charset="0"/>
                <a:ea typeface="CMU Serif Roman" panose="02000603000000000000" pitchFamily="2" charset="0"/>
                <a:cs typeface="Calibri" panose="020F0502020204030204" pitchFamily="34" charset="0"/>
              </a:rPr>
              <a:t>Patients</a:t>
            </a:r>
          </a:p>
          <a:p>
            <a:pPr algn="ctr"/>
            <a:r>
              <a:rPr lang="en-US" sz="1200" i="1" dirty="0">
                <a:latin typeface="Calibri" panose="020F0502020204030204" pitchFamily="34" charset="0"/>
                <a:ea typeface="CMU Serif Roman" panose="02000603000000000000" pitchFamily="2" charset="0"/>
                <a:cs typeface="Calibri" panose="020F0502020204030204" pitchFamily="34" charset="0"/>
              </a:rPr>
              <a:t>Clinicians</a:t>
            </a:r>
          </a:p>
          <a:p>
            <a:pPr algn="ctr"/>
            <a:r>
              <a:rPr lang="en-US" sz="1200" i="1" dirty="0">
                <a:latin typeface="Calibri" panose="020F0502020204030204" pitchFamily="34" charset="0"/>
                <a:ea typeface="CMU Serif Roman" panose="02000603000000000000" pitchFamily="2" charset="0"/>
                <a:cs typeface="Calibri" panose="020F0502020204030204" pitchFamily="34" charset="0"/>
              </a:rPr>
              <a:t>Correlative Scientists</a:t>
            </a:r>
          </a:p>
          <a:p>
            <a:pPr algn="ctr"/>
            <a:r>
              <a:rPr lang="en-US" sz="1200" i="1" dirty="0">
                <a:latin typeface="Calibri" panose="020F0502020204030204" pitchFamily="34" charset="0"/>
                <a:ea typeface="CMU Serif Roman" panose="02000603000000000000" pitchFamily="2" charset="0"/>
                <a:cs typeface="Calibri" panose="020F0502020204030204" pitchFamily="34" charset="0"/>
              </a:rPr>
              <a:t>Statisticians</a:t>
            </a:r>
          </a:p>
          <a:p>
            <a:pPr algn="ctr"/>
            <a:r>
              <a:rPr lang="en-US" sz="1200" i="1" dirty="0">
                <a:latin typeface="Calibri" panose="020F0502020204030204" pitchFamily="34" charset="0"/>
                <a:ea typeface="CMU Serif Roman" panose="02000603000000000000" pitchFamily="2" charset="0"/>
                <a:cs typeface="Calibri" panose="020F0502020204030204" pitchFamily="34" charset="0"/>
              </a:rPr>
              <a:t>Clinical Research Associates</a:t>
            </a:r>
          </a:p>
          <a:p>
            <a:pPr algn="ctr"/>
            <a:r>
              <a:rPr lang="en-US" sz="1200" i="1" dirty="0">
                <a:latin typeface="Calibri" panose="020F0502020204030204" pitchFamily="34" charset="0"/>
                <a:ea typeface="CMU Serif Roman" panose="02000603000000000000" pitchFamily="2" charset="0"/>
                <a:cs typeface="Calibri" panose="020F0502020204030204" pitchFamily="34" charset="0"/>
              </a:rPr>
              <a:t>AI Researchers</a:t>
            </a:r>
          </a:p>
          <a:p>
            <a:pPr algn="ctr"/>
            <a:r>
              <a:rPr lang="en-US" sz="1200" i="1" dirty="0">
                <a:latin typeface="Calibri" panose="020F0502020204030204" pitchFamily="34" charset="0"/>
                <a:ea typeface="CMU Serif Roman" panose="02000603000000000000" pitchFamily="2" charset="0"/>
                <a:cs typeface="Calibri" panose="020F0502020204030204" pitchFamily="34" charset="0"/>
              </a:rPr>
              <a:t>Health Economists</a:t>
            </a:r>
          </a:p>
          <a:p>
            <a:pPr algn="ctr"/>
            <a:r>
              <a:rPr lang="en-US" sz="1200" i="1" dirty="0">
                <a:latin typeface="Calibri" panose="020F0502020204030204" pitchFamily="34" charset="0"/>
                <a:ea typeface="CMU Serif Roman" panose="02000603000000000000" pitchFamily="2" charset="0"/>
                <a:cs typeface="Calibri" panose="020F0502020204030204" pitchFamily="34" charset="0"/>
              </a:rPr>
              <a:t>Policymakers</a:t>
            </a:r>
          </a:p>
          <a:p>
            <a:pPr algn="ctr"/>
            <a:r>
              <a:rPr lang="en-US" sz="1200" i="1" dirty="0">
                <a:latin typeface="Calibri" panose="020F0502020204030204" pitchFamily="34" charset="0"/>
                <a:ea typeface="CMU Serif Roman" panose="02000603000000000000" pitchFamily="2" charset="0"/>
                <a:cs typeface="Calibri" panose="020F0502020204030204" pitchFamily="34" charset="0"/>
              </a:rPr>
              <a:t>Regulators</a:t>
            </a:r>
          </a:p>
        </p:txBody>
      </p:sp>
      <p:sp>
        <p:nvSpPr>
          <p:cNvPr id="5" name="Arrow: Curved Left 4">
            <a:extLst>
              <a:ext uri="{FF2B5EF4-FFF2-40B4-BE49-F238E27FC236}">
                <a16:creationId xmlns:a16="http://schemas.microsoft.com/office/drawing/2014/main" id="{DD1F9036-0ABE-3219-B776-4D7C755E8A7C}"/>
              </a:ext>
            </a:extLst>
          </p:cNvPr>
          <p:cNvSpPr/>
          <p:nvPr/>
        </p:nvSpPr>
        <p:spPr>
          <a:xfrm>
            <a:off x="5508105" y="2988369"/>
            <a:ext cx="688762" cy="1671613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4" name="Arrow: Curved Left 33">
            <a:extLst>
              <a:ext uri="{FF2B5EF4-FFF2-40B4-BE49-F238E27FC236}">
                <a16:creationId xmlns:a16="http://schemas.microsoft.com/office/drawing/2014/main" id="{B5169C5E-5BFC-ECBE-BDF0-2E37DC57D413}"/>
              </a:ext>
            </a:extLst>
          </p:cNvPr>
          <p:cNvSpPr/>
          <p:nvPr/>
        </p:nvSpPr>
        <p:spPr>
          <a:xfrm rot="10800000">
            <a:off x="3031755" y="2881137"/>
            <a:ext cx="688762" cy="1671613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3F7D58FF-1FC9-630D-5B2A-D65A21FDCDC4}"/>
              </a:ext>
            </a:extLst>
          </p:cNvPr>
          <p:cNvSpPr txBox="1"/>
          <p:nvPr/>
        </p:nvSpPr>
        <p:spPr>
          <a:xfrm>
            <a:off x="3332206" y="599882"/>
            <a:ext cx="2520280" cy="4597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050" i="1" dirty="0">
                <a:latin typeface="Calibri" panose="020F0502020204030204" pitchFamily="34" charset="0"/>
                <a:cs typeface="Calibri" panose="020F0502020204030204" pitchFamily="34" charset="0"/>
              </a:rPr>
              <a:t>Sharable, Generalizable, Transparent, Efficient, Knowledge Translation</a:t>
            </a:r>
          </a:p>
        </p:txBody>
      </p:sp>
    </p:spTree>
    <p:extLst>
      <p:ext uri="{BB962C8B-B14F-4D97-AF65-F5344CB8AC3E}">
        <p14:creationId xmlns:p14="http://schemas.microsoft.com/office/powerpoint/2010/main" val="38932640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ounded Rectangle 25">
            <a:extLst>
              <a:ext uri="{FF2B5EF4-FFF2-40B4-BE49-F238E27FC236}">
                <a16:creationId xmlns:a16="http://schemas.microsoft.com/office/drawing/2014/main" id="{375C259D-E644-A6F5-3D77-A299C07AF854}"/>
              </a:ext>
            </a:extLst>
          </p:cNvPr>
          <p:cNvSpPr/>
          <p:nvPr/>
        </p:nvSpPr>
        <p:spPr>
          <a:xfrm>
            <a:off x="3131840" y="475397"/>
            <a:ext cx="2736304" cy="58418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i="1" dirty="0">
                <a:latin typeface="Calibri" panose="020F0502020204030204" pitchFamily="34" charset="0"/>
                <a:cs typeface="Calibri" panose="020F0502020204030204" pitchFamily="34" charset="0"/>
              </a:rPr>
              <a:t>Further standardize clinical trial</a:t>
            </a:r>
          </a:p>
          <a:p>
            <a:r>
              <a:rPr lang="en-US" sz="1200" i="1" dirty="0">
                <a:latin typeface="Calibri" panose="020F0502020204030204" pitchFamily="34" charset="0"/>
                <a:cs typeface="Calibri" panose="020F0502020204030204" pitchFamily="34" charset="0"/>
              </a:rPr>
              <a:t>data plan, collect, organize and analyze </a:t>
            </a:r>
          </a:p>
        </p:txBody>
      </p:sp>
      <p:sp>
        <p:nvSpPr>
          <p:cNvPr id="29" name="Rounded Rectangle 34">
            <a:extLst>
              <a:ext uri="{FF2B5EF4-FFF2-40B4-BE49-F238E27FC236}">
                <a16:creationId xmlns:a16="http://schemas.microsoft.com/office/drawing/2014/main" id="{D7F36D0F-16EB-253C-3B2B-AC897395FB1A}"/>
              </a:ext>
            </a:extLst>
          </p:cNvPr>
          <p:cNvSpPr/>
          <p:nvPr/>
        </p:nvSpPr>
        <p:spPr>
          <a:xfrm>
            <a:off x="3275856" y="4003789"/>
            <a:ext cx="2376264" cy="58418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i="1" dirty="0">
                <a:latin typeface="Calibri" panose="020F0502020204030204" pitchFamily="34" charset="0"/>
                <a:cs typeface="Calibri" panose="020F0502020204030204" pitchFamily="34" charset="0"/>
              </a:rPr>
              <a:t>Expand the use and functionality of current CCTG developed patient self-reporting application</a:t>
            </a:r>
          </a:p>
        </p:txBody>
      </p:sp>
      <p:sp>
        <p:nvSpPr>
          <p:cNvPr id="30" name="Rounded Rectangle 2">
            <a:extLst>
              <a:ext uri="{FF2B5EF4-FFF2-40B4-BE49-F238E27FC236}">
                <a16:creationId xmlns:a16="http://schemas.microsoft.com/office/drawing/2014/main" id="{75C5DB74-733E-B4F5-22DD-35A88B41C87B}"/>
              </a:ext>
            </a:extLst>
          </p:cNvPr>
          <p:cNvSpPr/>
          <p:nvPr/>
        </p:nvSpPr>
        <p:spPr>
          <a:xfrm>
            <a:off x="179512" y="2067694"/>
            <a:ext cx="2736296" cy="86409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200" i="1" dirty="0">
                <a:latin typeface="Calibri" panose="020F0502020204030204" pitchFamily="34" charset="0"/>
                <a:cs typeface="Calibri" panose="020F0502020204030204" pitchFamily="34" charset="0"/>
              </a:rPr>
              <a:t>Develop protocols, data infrastructure and different correlative data collection, processing, storage and analysis</a:t>
            </a:r>
          </a:p>
        </p:txBody>
      </p:sp>
      <p:sp>
        <p:nvSpPr>
          <p:cNvPr id="31" name="Rounded Rectangle 23">
            <a:extLst>
              <a:ext uri="{FF2B5EF4-FFF2-40B4-BE49-F238E27FC236}">
                <a16:creationId xmlns:a16="http://schemas.microsoft.com/office/drawing/2014/main" id="{F7175F49-F3ED-DFD8-3F81-18ABD1D1831D}"/>
              </a:ext>
            </a:extLst>
          </p:cNvPr>
          <p:cNvSpPr/>
          <p:nvPr/>
        </p:nvSpPr>
        <p:spPr>
          <a:xfrm>
            <a:off x="5940152" y="2067694"/>
            <a:ext cx="3024336" cy="86409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200" i="1" dirty="0">
                <a:latin typeface="Calibri" panose="020F0502020204030204" pitchFamily="34" charset="0"/>
                <a:cs typeface="Calibri" panose="020F0502020204030204" pitchFamily="34" charset="0"/>
              </a:rPr>
              <a:t>Define policies and workflow of routinely link trial data to cancer and mortality registry data as well as develop  infrastructure to secure store sensitive data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324571-125F-99ED-1945-6C17CF4009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754ED01-E2A0-4C1E-8E21-014B99041579}" type="slidenum">
              <a:rPr lang="en-US" smtClean="0"/>
              <a:pPr/>
              <a:t>18</a:t>
            </a:fld>
            <a:endParaRPr lang="en-US"/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0BC66903-C2D4-4F4D-8B9B-B4A1D23B3348}"/>
              </a:ext>
            </a:extLst>
          </p:cNvPr>
          <p:cNvGrpSpPr/>
          <p:nvPr/>
        </p:nvGrpSpPr>
        <p:grpSpPr>
          <a:xfrm>
            <a:off x="2728361" y="895350"/>
            <a:ext cx="3405828" cy="3278335"/>
            <a:chOff x="3708400" y="1074737"/>
            <a:chExt cx="4776788" cy="4775201"/>
          </a:xfrm>
        </p:grpSpPr>
        <p:sp>
          <p:nvSpPr>
            <p:cNvPr id="34" name="Freeform 5">
              <a:extLst>
                <a:ext uri="{FF2B5EF4-FFF2-40B4-BE49-F238E27FC236}">
                  <a16:creationId xmlns:a16="http://schemas.microsoft.com/office/drawing/2014/main" id="{132EA5F3-5D07-4D5F-9E28-73CAFA78B9CF}"/>
                </a:ext>
              </a:extLst>
            </p:cNvPr>
            <p:cNvSpPr>
              <a:spLocks/>
            </p:cNvSpPr>
            <p:nvPr/>
          </p:nvSpPr>
          <p:spPr bwMode="auto">
            <a:xfrm>
              <a:off x="6240463" y="2016125"/>
              <a:ext cx="2244725" cy="2892425"/>
            </a:xfrm>
            <a:custGeom>
              <a:avLst/>
              <a:gdLst>
                <a:gd name="T0" fmla="*/ 7588 w 11780"/>
                <a:gd name="T1" fmla="*/ 0 h 15178"/>
                <a:gd name="T2" fmla="*/ 7588 w 11780"/>
                <a:gd name="T3" fmla="*/ 15178 h 15178"/>
                <a:gd name="T4" fmla="*/ 0 w 11780"/>
                <a:gd name="T5" fmla="*/ 7589 h 15178"/>
                <a:gd name="T6" fmla="*/ 7588 w 11780"/>
                <a:gd name="T7" fmla="*/ 0 h 15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780" h="15178">
                  <a:moveTo>
                    <a:pt x="7588" y="0"/>
                  </a:moveTo>
                  <a:cubicBezTo>
                    <a:pt x="11780" y="4191"/>
                    <a:pt x="11780" y="10986"/>
                    <a:pt x="7588" y="15178"/>
                  </a:cubicBezTo>
                  <a:lnTo>
                    <a:pt x="0" y="7589"/>
                  </a:lnTo>
                  <a:lnTo>
                    <a:pt x="7588" y="0"/>
                  </a:lnTo>
                  <a:close/>
                </a:path>
              </a:pathLst>
            </a:custGeom>
            <a:solidFill>
              <a:srgbClr val="B6D36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5" name="Freeform 6">
              <a:extLst>
                <a:ext uri="{FF2B5EF4-FFF2-40B4-BE49-F238E27FC236}">
                  <a16:creationId xmlns:a16="http://schemas.microsoft.com/office/drawing/2014/main" id="{B1BE04A7-A4FF-45F1-A2B2-ABB5C4A62DCD}"/>
                </a:ext>
              </a:extLst>
            </p:cNvPr>
            <p:cNvSpPr>
              <a:spLocks/>
            </p:cNvSpPr>
            <p:nvPr/>
          </p:nvSpPr>
          <p:spPr bwMode="auto">
            <a:xfrm>
              <a:off x="4649788" y="3605213"/>
              <a:ext cx="2892425" cy="2244725"/>
            </a:xfrm>
            <a:custGeom>
              <a:avLst/>
              <a:gdLst>
                <a:gd name="T0" fmla="*/ 15177 w 15177"/>
                <a:gd name="T1" fmla="*/ 7589 h 11780"/>
                <a:gd name="T2" fmla="*/ 0 w 15177"/>
                <a:gd name="T3" fmla="*/ 7589 h 11780"/>
                <a:gd name="T4" fmla="*/ 7588 w 15177"/>
                <a:gd name="T5" fmla="*/ 0 h 11780"/>
                <a:gd name="T6" fmla="*/ 15177 w 15177"/>
                <a:gd name="T7" fmla="*/ 7589 h 117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177" h="11780">
                  <a:moveTo>
                    <a:pt x="15177" y="7589"/>
                  </a:moveTo>
                  <a:cubicBezTo>
                    <a:pt x="10986" y="11780"/>
                    <a:pt x="4191" y="11780"/>
                    <a:pt x="0" y="7589"/>
                  </a:cubicBezTo>
                  <a:lnTo>
                    <a:pt x="7588" y="0"/>
                  </a:lnTo>
                  <a:lnTo>
                    <a:pt x="15177" y="7589"/>
                  </a:lnTo>
                  <a:close/>
                </a:path>
              </a:pathLst>
            </a:custGeom>
            <a:solidFill>
              <a:srgbClr val="33898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6" name="Freeform 7">
              <a:extLst>
                <a:ext uri="{FF2B5EF4-FFF2-40B4-BE49-F238E27FC236}">
                  <a16:creationId xmlns:a16="http://schemas.microsoft.com/office/drawing/2014/main" id="{BFA4BD24-8222-437E-9037-AE48F6416519}"/>
                </a:ext>
              </a:extLst>
            </p:cNvPr>
            <p:cNvSpPr>
              <a:spLocks/>
            </p:cNvSpPr>
            <p:nvPr/>
          </p:nvSpPr>
          <p:spPr bwMode="auto">
            <a:xfrm>
              <a:off x="3708400" y="2016125"/>
              <a:ext cx="2244725" cy="2892425"/>
            </a:xfrm>
            <a:custGeom>
              <a:avLst/>
              <a:gdLst>
                <a:gd name="T0" fmla="*/ 4192 w 11780"/>
                <a:gd name="T1" fmla="*/ 15178 h 15178"/>
                <a:gd name="T2" fmla="*/ 4192 w 11780"/>
                <a:gd name="T3" fmla="*/ 0 h 15178"/>
                <a:gd name="T4" fmla="*/ 11780 w 11780"/>
                <a:gd name="T5" fmla="*/ 7589 h 15178"/>
                <a:gd name="T6" fmla="*/ 4192 w 11780"/>
                <a:gd name="T7" fmla="*/ 15178 h 15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780" h="15178">
                  <a:moveTo>
                    <a:pt x="4192" y="15178"/>
                  </a:moveTo>
                  <a:cubicBezTo>
                    <a:pt x="0" y="10986"/>
                    <a:pt x="0" y="4191"/>
                    <a:pt x="4192" y="0"/>
                  </a:cubicBezTo>
                  <a:lnTo>
                    <a:pt x="11780" y="7589"/>
                  </a:lnTo>
                  <a:lnTo>
                    <a:pt x="4192" y="15178"/>
                  </a:lnTo>
                  <a:close/>
                </a:path>
              </a:pathLst>
            </a:custGeom>
            <a:solidFill>
              <a:srgbClr val="51913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7" name="Freeform 8">
              <a:extLst>
                <a:ext uri="{FF2B5EF4-FFF2-40B4-BE49-F238E27FC236}">
                  <a16:creationId xmlns:a16="http://schemas.microsoft.com/office/drawing/2014/main" id="{8C94F2BE-F3AC-48A9-B9AD-1557DEAC1EAF}"/>
                </a:ext>
              </a:extLst>
            </p:cNvPr>
            <p:cNvSpPr>
              <a:spLocks/>
            </p:cNvSpPr>
            <p:nvPr/>
          </p:nvSpPr>
          <p:spPr bwMode="auto">
            <a:xfrm>
              <a:off x="4649788" y="1074737"/>
              <a:ext cx="2892425" cy="2244725"/>
            </a:xfrm>
            <a:custGeom>
              <a:avLst/>
              <a:gdLst>
                <a:gd name="T0" fmla="*/ 0 w 15177"/>
                <a:gd name="T1" fmla="*/ 4191 h 11780"/>
                <a:gd name="T2" fmla="*/ 15177 w 15177"/>
                <a:gd name="T3" fmla="*/ 4191 h 11780"/>
                <a:gd name="T4" fmla="*/ 7588 w 15177"/>
                <a:gd name="T5" fmla="*/ 11780 h 11780"/>
                <a:gd name="T6" fmla="*/ 0 w 15177"/>
                <a:gd name="T7" fmla="*/ 4191 h 117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177" h="11780">
                  <a:moveTo>
                    <a:pt x="0" y="4191"/>
                  </a:moveTo>
                  <a:cubicBezTo>
                    <a:pt x="4191" y="0"/>
                    <a:pt x="10986" y="0"/>
                    <a:pt x="15177" y="4191"/>
                  </a:cubicBezTo>
                  <a:lnTo>
                    <a:pt x="7588" y="11780"/>
                  </a:lnTo>
                  <a:lnTo>
                    <a:pt x="0" y="4191"/>
                  </a:lnTo>
                  <a:close/>
                </a:path>
              </a:pathLst>
            </a:custGeom>
            <a:solidFill>
              <a:srgbClr val="24484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</p:grp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68428FFF-2103-4C76-81B2-BBE8D56CB830}"/>
              </a:ext>
            </a:extLst>
          </p:cNvPr>
          <p:cNvSpPr/>
          <p:nvPr/>
        </p:nvSpPr>
        <p:spPr>
          <a:xfrm>
            <a:off x="3649602" y="1586796"/>
            <a:ext cx="1736214" cy="1618474"/>
          </a:xfrm>
          <a:custGeom>
            <a:avLst/>
            <a:gdLst>
              <a:gd name="connsiteX0" fmla="*/ 982991 w 3523498"/>
              <a:gd name="connsiteY0" fmla="*/ 0 h 3521319"/>
              <a:gd name="connsiteX1" fmla="*/ 1295375 w 3523498"/>
              <a:gd name="connsiteY1" fmla="*/ 334199 h 3521319"/>
              <a:gd name="connsiteX2" fmla="*/ 1631739 w 3523498"/>
              <a:gd name="connsiteY2" fmla="*/ 694646 h 3521319"/>
              <a:gd name="connsiteX3" fmla="*/ 1889476 w 3523498"/>
              <a:gd name="connsiteY3" fmla="*/ 694646 h 3521319"/>
              <a:gd name="connsiteX4" fmla="*/ 2226003 w 3523498"/>
              <a:gd name="connsiteY4" fmla="*/ 334199 h 3521319"/>
              <a:gd name="connsiteX5" fmla="*/ 2538387 w 3523498"/>
              <a:gd name="connsiteY5" fmla="*/ 0 h 3521319"/>
              <a:gd name="connsiteX6" fmla="*/ 3055982 w 3523498"/>
              <a:gd name="connsiteY6" fmla="*/ 336482 h 3521319"/>
              <a:gd name="connsiteX7" fmla="*/ 2854037 w 3523498"/>
              <a:gd name="connsiteY7" fmla="*/ 538421 h 3521319"/>
              <a:gd name="connsiteX8" fmla="*/ 3013793 w 3523498"/>
              <a:gd name="connsiteY8" fmla="*/ 638607 h 3521319"/>
              <a:gd name="connsiteX9" fmla="*/ 3187135 w 3523498"/>
              <a:gd name="connsiteY9" fmla="*/ 465271 h 3521319"/>
              <a:gd name="connsiteX10" fmla="*/ 3523498 w 3523498"/>
              <a:gd name="connsiteY10" fmla="*/ 983035 h 3521319"/>
              <a:gd name="connsiteX11" fmla="*/ 3189255 w 3523498"/>
              <a:gd name="connsiteY11" fmla="*/ 1295389 h 3521319"/>
              <a:gd name="connsiteX12" fmla="*/ 2828912 w 3523498"/>
              <a:gd name="connsiteY12" fmla="*/ 1631708 h 3521319"/>
              <a:gd name="connsiteX13" fmla="*/ 2828912 w 3523498"/>
              <a:gd name="connsiteY13" fmla="*/ 1889612 h 3521319"/>
              <a:gd name="connsiteX14" fmla="*/ 3189255 w 3523498"/>
              <a:gd name="connsiteY14" fmla="*/ 2225930 h 3521319"/>
              <a:gd name="connsiteX15" fmla="*/ 3523498 w 3523498"/>
              <a:gd name="connsiteY15" fmla="*/ 2538284 h 3521319"/>
              <a:gd name="connsiteX16" fmla="*/ 3187135 w 3523498"/>
              <a:gd name="connsiteY16" fmla="*/ 3056049 h 3521319"/>
              <a:gd name="connsiteX17" fmla="*/ 3025748 w 3523498"/>
              <a:gd name="connsiteY17" fmla="*/ 2894667 h 3521319"/>
              <a:gd name="connsiteX18" fmla="*/ 2903974 w 3523498"/>
              <a:gd name="connsiteY18" fmla="*/ 3032834 h 3521319"/>
              <a:gd name="connsiteX19" fmla="*/ 3055982 w 3523498"/>
              <a:gd name="connsiteY19" fmla="*/ 3184838 h 3521319"/>
              <a:gd name="connsiteX20" fmla="*/ 2538387 w 3523498"/>
              <a:gd name="connsiteY20" fmla="*/ 3521319 h 3521319"/>
              <a:gd name="connsiteX21" fmla="*/ 2226003 w 3523498"/>
              <a:gd name="connsiteY21" fmla="*/ 3187120 h 3521319"/>
              <a:gd name="connsiteX22" fmla="*/ 1889476 w 3523498"/>
              <a:gd name="connsiteY22" fmla="*/ 2826674 h 3521319"/>
              <a:gd name="connsiteX23" fmla="*/ 1631739 w 3523498"/>
              <a:gd name="connsiteY23" fmla="*/ 2826674 h 3521319"/>
              <a:gd name="connsiteX24" fmla="*/ 1295375 w 3523498"/>
              <a:gd name="connsiteY24" fmla="*/ 3187120 h 3521319"/>
              <a:gd name="connsiteX25" fmla="*/ 982991 w 3523498"/>
              <a:gd name="connsiteY25" fmla="*/ 3521319 h 3521319"/>
              <a:gd name="connsiteX26" fmla="*/ 465232 w 3523498"/>
              <a:gd name="connsiteY26" fmla="*/ 3184838 h 3521319"/>
              <a:gd name="connsiteX27" fmla="*/ 588146 w 3523498"/>
              <a:gd name="connsiteY27" fmla="*/ 3061928 h 3521319"/>
              <a:gd name="connsiteX28" fmla="*/ 471029 w 3523498"/>
              <a:gd name="connsiteY28" fmla="*/ 2921388 h 3521319"/>
              <a:gd name="connsiteX29" fmla="*/ 336364 w 3523498"/>
              <a:gd name="connsiteY29" fmla="*/ 3056049 h 3521319"/>
              <a:gd name="connsiteX30" fmla="*/ 0 w 3523498"/>
              <a:gd name="connsiteY30" fmla="*/ 2538284 h 3521319"/>
              <a:gd name="connsiteX31" fmla="*/ 334243 w 3523498"/>
              <a:gd name="connsiteY31" fmla="*/ 2225930 h 3521319"/>
              <a:gd name="connsiteX32" fmla="*/ 694586 w 3523498"/>
              <a:gd name="connsiteY32" fmla="*/ 1889612 h 3521319"/>
              <a:gd name="connsiteX33" fmla="*/ 694586 w 3523498"/>
              <a:gd name="connsiteY33" fmla="*/ 1631708 h 3521319"/>
              <a:gd name="connsiteX34" fmla="*/ 334243 w 3523498"/>
              <a:gd name="connsiteY34" fmla="*/ 1295389 h 3521319"/>
              <a:gd name="connsiteX35" fmla="*/ 0 w 3523498"/>
              <a:gd name="connsiteY35" fmla="*/ 983035 h 3521319"/>
              <a:gd name="connsiteX36" fmla="*/ 336364 w 3523498"/>
              <a:gd name="connsiteY36" fmla="*/ 465271 h 3521319"/>
              <a:gd name="connsiteX37" fmla="*/ 473527 w 3523498"/>
              <a:gd name="connsiteY37" fmla="*/ 602430 h 3521319"/>
              <a:gd name="connsiteX38" fmla="*/ 606260 w 3523498"/>
              <a:gd name="connsiteY38" fmla="*/ 477505 h 3521319"/>
              <a:gd name="connsiteX39" fmla="*/ 465232 w 3523498"/>
              <a:gd name="connsiteY39" fmla="*/ 336482 h 3521319"/>
              <a:gd name="connsiteX40" fmla="*/ 982991 w 3523498"/>
              <a:gd name="connsiteY40" fmla="*/ 0 h 3521319"/>
              <a:gd name="connsiteX0" fmla="*/ 982991 w 3523498"/>
              <a:gd name="connsiteY0" fmla="*/ 0 h 3521319"/>
              <a:gd name="connsiteX1" fmla="*/ 1295375 w 3523498"/>
              <a:gd name="connsiteY1" fmla="*/ 334199 h 3521319"/>
              <a:gd name="connsiteX2" fmla="*/ 1631739 w 3523498"/>
              <a:gd name="connsiteY2" fmla="*/ 694646 h 3521319"/>
              <a:gd name="connsiteX3" fmla="*/ 1889476 w 3523498"/>
              <a:gd name="connsiteY3" fmla="*/ 694646 h 3521319"/>
              <a:gd name="connsiteX4" fmla="*/ 2226003 w 3523498"/>
              <a:gd name="connsiteY4" fmla="*/ 334199 h 3521319"/>
              <a:gd name="connsiteX5" fmla="*/ 2538387 w 3523498"/>
              <a:gd name="connsiteY5" fmla="*/ 0 h 3521319"/>
              <a:gd name="connsiteX6" fmla="*/ 3055982 w 3523498"/>
              <a:gd name="connsiteY6" fmla="*/ 336482 h 3521319"/>
              <a:gd name="connsiteX7" fmla="*/ 2854037 w 3523498"/>
              <a:gd name="connsiteY7" fmla="*/ 538421 h 3521319"/>
              <a:gd name="connsiteX8" fmla="*/ 3013793 w 3523498"/>
              <a:gd name="connsiteY8" fmla="*/ 638607 h 3521319"/>
              <a:gd name="connsiteX9" fmla="*/ 3187135 w 3523498"/>
              <a:gd name="connsiteY9" fmla="*/ 465271 h 3521319"/>
              <a:gd name="connsiteX10" fmla="*/ 3523498 w 3523498"/>
              <a:gd name="connsiteY10" fmla="*/ 983035 h 3521319"/>
              <a:gd name="connsiteX11" fmla="*/ 3189255 w 3523498"/>
              <a:gd name="connsiteY11" fmla="*/ 1295389 h 3521319"/>
              <a:gd name="connsiteX12" fmla="*/ 2828912 w 3523498"/>
              <a:gd name="connsiteY12" fmla="*/ 1631708 h 3521319"/>
              <a:gd name="connsiteX13" fmla="*/ 2828912 w 3523498"/>
              <a:gd name="connsiteY13" fmla="*/ 1889612 h 3521319"/>
              <a:gd name="connsiteX14" fmla="*/ 3189255 w 3523498"/>
              <a:gd name="connsiteY14" fmla="*/ 2225930 h 3521319"/>
              <a:gd name="connsiteX15" fmla="*/ 3523498 w 3523498"/>
              <a:gd name="connsiteY15" fmla="*/ 2538284 h 3521319"/>
              <a:gd name="connsiteX16" fmla="*/ 3187135 w 3523498"/>
              <a:gd name="connsiteY16" fmla="*/ 3056049 h 3521319"/>
              <a:gd name="connsiteX17" fmla="*/ 3025748 w 3523498"/>
              <a:gd name="connsiteY17" fmla="*/ 2894667 h 3521319"/>
              <a:gd name="connsiteX18" fmla="*/ 2903974 w 3523498"/>
              <a:gd name="connsiteY18" fmla="*/ 3032834 h 3521319"/>
              <a:gd name="connsiteX19" fmla="*/ 3055982 w 3523498"/>
              <a:gd name="connsiteY19" fmla="*/ 3184838 h 3521319"/>
              <a:gd name="connsiteX20" fmla="*/ 2538387 w 3523498"/>
              <a:gd name="connsiteY20" fmla="*/ 3521319 h 3521319"/>
              <a:gd name="connsiteX21" fmla="*/ 2226003 w 3523498"/>
              <a:gd name="connsiteY21" fmla="*/ 3187120 h 3521319"/>
              <a:gd name="connsiteX22" fmla="*/ 1889476 w 3523498"/>
              <a:gd name="connsiteY22" fmla="*/ 2826674 h 3521319"/>
              <a:gd name="connsiteX23" fmla="*/ 1631739 w 3523498"/>
              <a:gd name="connsiteY23" fmla="*/ 2826674 h 3521319"/>
              <a:gd name="connsiteX24" fmla="*/ 1295375 w 3523498"/>
              <a:gd name="connsiteY24" fmla="*/ 3187120 h 3521319"/>
              <a:gd name="connsiteX25" fmla="*/ 982991 w 3523498"/>
              <a:gd name="connsiteY25" fmla="*/ 3521319 h 3521319"/>
              <a:gd name="connsiteX26" fmla="*/ 465232 w 3523498"/>
              <a:gd name="connsiteY26" fmla="*/ 3184838 h 3521319"/>
              <a:gd name="connsiteX27" fmla="*/ 471029 w 3523498"/>
              <a:gd name="connsiteY27" fmla="*/ 2921388 h 3521319"/>
              <a:gd name="connsiteX28" fmla="*/ 336364 w 3523498"/>
              <a:gd name="connsiteY28" fmla="*/ 3056049 h 3521319"/>
              <a:gd name="connsiteX29" fmla="*/ 0 w 3523498"/>
              <a:gd name="connsiteY29" fmla="*/ 2538284 h 3521319"/>
              <a:gd name="connsiteX30" fmla="*/ 334243 w 3523498"/>
              <a:gd name="connsiteY30" fmla="*/ 2225930 h 3521319"/>
              <a:gd name="connsiteX31" fmla="*/ 694586 w 3523498"/>
              <a:gd name="connsiteY31" fmla="*/ 1889612 h 3521319"/>
              <a:gd name="connsiteX32" fmla="*/ 694586 w 3523498"/>
              <a:gd name="connsiteY32" fmla="*/ 1631708 h 3521319"/>
              <a:gd name="connsiteX33" fmla="*/ 334243 w 3523498"/>
              <a:gd name="connsiteY33" fmla="*/ 1295389 h 3521319"/>
              <a:gd name="connsiteX34" fmla="*/ 0 w 3523498"/>
              <a:gd name="connsiteY34" fmla="*/ 983035 h 3521319"/>
              <a:gd name="connsiteX35" fmla="*/ 336364 w 3523498"/>
              <a:gd name="connsiteY35" fmla="*/ 465271 h 3521319"/>
              <a:gd name="connsiteX36" fmla="*/ 473527 w 3523498"/>
              <a:gd name="connsiteY36" fmla="*/ 602430 h 3521319"/>
              <a:gd name="connsiteX37" fmla="*/ 606260 w 3523498"/>
              <a:gd name="connsiteY37" fmla="*/ 477505 h 3521319"/>
              <a:gd name="connsiteX38" fmla="*/ 465232 w 3523498"/>
              <a:gd name="connsiteY38" fmla="*/ 336482 h 3521319"/>
              <a:gd name="connsiteX39" fmla="*/ 982991 w 3523498"/>
              <a:gd name="connsiteY39" fmla="*/ 0 h 3521319"/>
              <a:gd name="connsiteX0" fmla="*/ 982991 w 3523498"/>
              <a:gd name="connsiteY0" fmla="*/ 0 h 3521319"/>
              <a:gd name="connsiteX1" fmla="*/ 1295375 w 3523498"/>
              <a:gd name="connsiteY1" fmla="*/ 334199 h 3521319"/>
              <a:gd name="connsiteX2" fmla="*/ 1631739 w 3523498"/>
              <a:gd name="connsiteY2" fmla="*/ 694646 h 3521319"/>
              <a:gd name="connsiteX3" fmla="*/ 1889476 w 3523498"/>
              <a:gd name="connsiteY3" fmla="*/ 694646 h 3521319"/>
              <a:gd name="connsiteX4" fmla="*/ 2226003 w 3523498"/>
              <a:gd name="connsiteY4" fmla="*/ 334199 h 3521319"/>
              <a:gd name="connsiteX5" fmla="*/ 2538387 w 3523498"/>
              <a:gd name="connsiteY5" fmla="*/ 0 h 3521319"/>
              <a:gd name="connsiteX6" fmla="*/ 3055982 w 3523498"/>
              <a:gd name="connsiteY6" fmla="*/ 336482 h 3521319"/>
              <a:gd name="connsiteX7" fmla="*/ 2854037 w 3523498"/>
              <a:gd name="connsiteY7" fmla="*/ 538421 h 3521319"/>
              <a:gd name="connsiteX8" fmla="*/ 3013793 w 3523498"/>
              <a:gd name="connsiteY8" fmla="*/ 638607 h 3521319"/>
              <a:gd name="connsiteX9" fmla="*/ 3187135 w 3523498"/>
              <a:gd name="connsiteY9" fmla="*/ 465271 h 3521319"/>
              <a:gd name="connsiteX10" fmla="*/ 3523498 w 3523498"/>
              <a:gd name="connsiteY10" fmla="*/ 983035 h 3521319"/>
              <a:gd name="connsiteX11" fmla="*/ 3189255 w 3523498"/>
              <a:gd name="connsiteY11" fmla="*/ 1295389 h 3521319"/>
              <a:gd name="connsiteX12" fmla="*/ 2828912 w 3523498"/>
              <a:gd name="connsiteY12" fmla="*/ 1631708 h 3521319"/>
              <a:gd name="connsiteX13" fmla="*/ 2828912 w 3523498"/>
              <a:gd name="connsiteY13" fmla="*/ 1889612 h 3521319"/>
              <a:gd name="connsiteX14" fmla="*/ 3189255 w 3523498"/>
              <a:gd name="connsiteY14" fmla="*/ 2225930 h 3521319"/>
              <a:gd name="connsiteX15" fmla="*/ 3523498 w 3523498"/>
              <a:gd name="connsiteY15" fmla="*/ 2538284 h 3521319"/>
              <a:gd name="connsiteX16" fmla="*/ 3187135 w 3523498"/>
              <a:gd name="connsiteY16" fmla="*/ 3056049 h 3521319"/>
              <a:gd name="connsiteX17" fmla="*/ 3025748 w 3523498"/>
              <a:gd name="connsiteY17" fmla="*/ 2894667 h 3521319"/>
              <a:gd name="connsiteX18" fmla="*/ 2903974 w 3523498"/>
              <a:gd name="connsiteY18" fmla="*/ 3032834 h 3521319"/>
              <a:gd name="connsiteX19" fmla="*/ 3055982 w 3523498"/>
              <a:gd name="connsiteY19" fmla="*/ 3184838 h 3521319"/>
              <a:gd name="connsiteX20" fmla="*/ 2538387 w 3523498"/>
              <a:gd name="connsiteY20" fmla="*/ 3521319 h 3521319"/>
              <a:gd name="connsiteX21" fmla="*/ 2226003 w 3523498"/>
              <a:gd name="connsiteY21" fmla="*/ 3187120 h 3521319"/>
              <a:gd name="connsiteX22" fmla="*/ 1889476 w 3523498"/>
              <a:gd name="connsiteY22" fmla="*/ 2826674 h 3521319"/>
              <a:gd name="connsiteX23" fmla="*/ 1631739 w 3523498"/>
              <a:gd name="connsiteY23" fmla="*/ 2826674 h 3521319"/>
              <a:gd name="connsiteX24" fmla="*/ 1295375 w 3523498"/>
              <a:gd name="connsiteY24" fmla="*/ 3187120 h 3521319"/>
              <a:gd name="connsiteX25" fmla="*/ 982991 w 3523498"/>
              <a:gd name="connsiteY25" fmla="*/ 3521319 h 3521319"/>
              <a:gd name="connsiteX26" fmla="*/ 465232 w 3523498"/>
              <a:gd name="connsiteY26" fmla="*/ 3184838 h 3521319"/>
              <a:gd name="connsiteX27" fmla="*/ 336364 w 3523498"/>
              <a:gd name="connsiteY27" fmla="*/ 3056049 h 3521319"/>
              <a:gd name="connsiteX28" fmla="*/ 0 w 3523498"/>
              <a:gd name="connsiteY28" fmla="*/ 2538284 h 3521319"/>
              <a:gd name="connsiteX29" fmla="*/ 334243 w 3523498"/>
              <a:gd name="connsiteY29" fmla="*/ 2225930 h 3521319"/>
              <a:gd name="connsiteX30" fmla="*/ 694586 w 3523498"/>
              <a:gd name="connsiteY30" fmla="*/ 1889612 h 3521319"/>
              <a:gd name="connsiteX31" fmla="*/ 694586 w 3523498"/>
              <a:gd name="connsiteY31" fmla="*/ 1631708 h 3521319"/>
              <a:gd name="connsiteX32" fmla="*/ 334243 w 3523498"/>
              <a:gd name="connsiteY32" fmla="*/ 1295389 h 3521319"/>
              <a:gd name="connsiteX33" fmla="*/ 0 w 3523498"/>
              <a:gd name="connsiteY33" fmla="*/ 983035 h 3521319"/>
              <a:gd name="connsiteX34" fmla="*/ 336364 w 3523498"/>
              <a:gd name="connsiteY34" fmla="*/ 465271 h 3521319"/>
              <a:gd name="connsiteX35" fmla="*/ 473527 w 3523498"/>
              <a:gd name="connsiteY35" fmla="*/ 602430 h 3521319"/>
              <a:gd name="connsiteX36" fmla="*/ 606260 w 3523498"/>
              <a:gd name="connsiteY36" fmla="*/ 477505 h 3521319"/>
              <a:gd name="connsiteX37" fmla="*/ 465232 w 3523498"/>
              <a:gd name="connsiteY37" fmla="*/ 336482 h 3521319"/>
              <a:gd name="connsiteX38" fmla="*/ 982991 w 3523498"/>
              <a:gd name="connsiteY38" fmla="*/ 0 h 3521319"/>
              <a:gd name="connsiteX0" fmla="*/ 982991 w 3523498"/>
              <a:gd name="connsiteY0" fmla="*/ 0 h 3521319"/>
              <a:gd name="connsiteX1" fmla="*/ 1295375 w 3523498"/>
              <a:gd name="connsiteY1" fmla="*/ 334199 h 3521319"/>
              <a:gd name="connsiteX2" fmla="*/ 1631739 w 3523498"/>
              <a:gd name="connsiteY2" fmla="*/ 694646 h 3521319"/>
              <a:gd name="connsiteX3" fmla="*/ 1889476 w 3523498"/>
              <a:gd name="connsiteY3" fmla="*/ 694646 h 3521319"/>
              <a:gd name="connsiteX4" fmla="*/ 2226003 w 3523498"/>
              <a:gd name="connsiteY4" fmla="*/ 334199 h 3521319"/>
              <a:gd name="connsiteX5" fmla="*/ 2538387 w 3523498"/>
              <a:gd name="connsiteY5" fmla="*/ 0 h 3521319"/>
              <a:gd name="connsiteX6" fmla="*/ 3055982 w 3523498"/>
              <a:gd name="connsiteY6" fmla="*/ 336482 h 3521319"/>
              <a:gd name="connsiteX7" fmla="*/ 2854037 w 3523498"/>
              <a:gd name="connsiteY7" fmla="*/ 538421 h 3521319"/>
              <a:gd name="connsiteX8" fmla="*/ 3013793 w 3523498"/>
              <a:gd name="connsiteY8" fmla="*/ 638607 h 3521319"/>
              <a:gd name="connsiteX9" fmla="*/ 3187135 w 3523498"/>
              <a:gd name="connsiteY9" fmla="*/ 465271 h 3521319"/>
              <a:gd name="connsiteX10" fmla="*/ 3523498 w 3523498"/>
              <a:gd name="connsiteY10" fmla="*/ 983035 h 3521319"/>
              <a:gd name="connsiteX11" fmla="*/ 3189255 w 3523498"/>
              <a:gd name="connsiteY11" fmla="*/ 1295389 h 3521319"/>
              <a:gd name="connsiteX12" fmla="*/ 2828912 w 3523498"/>
              <a:gd name="connsiteY12" fmla="*/ 1631708 h 3521319"/>
              <a:gd name="connsiteX13" fmla="*/ 2828912 w 3523498"/>
              <a:gd name="connsiteY13" fmla="*/ 1889612 h 3521319"/>
              <a:gd name="connsiteX14" fmla="*/ 3189255 w 3523498"/>
              <a:gd name="connsiteY14" fmla="*/ 2225930 h 3521319"/>
              <a:gd name="connsiteX15" fmla="*/ 3523498 w 3523498"/>
              <a:gd name="connsiteY15" fmla="*/ 2538284 h 3521319"/>
              <a:gd name="connsiteX16" fmla="*/ 3187135 w 3523498"/>
              <a:gd name="connsiteY16" fmla="*/ 3056049 h 3521319"/>
              <a:gd name="connsiteX17" fmla="*/ 3025748 w 3523498"/>
              <a:gd name="connsiteY17" fmla="*/ 2894667 h 3521319"/>
              <a:gd name="connsiteX18" fmla="*/ 2903974 w 3523498"/>
              <a:gd name="connsiteY18" fmla="*/ 3032834 h 3521319"/>
              <a:gd name="connsiteX19" fmla="*/ 3055982 w 3523498"/>
              <a:gd name="connsiteY19" fmla="*/ 3184838 h 3521319"/>
              <a:gd name="connsiteX20" fmla="*/ 2538387 w 3523498"/>
              <a:gd name="connsiteY20" fmla="*/ 3521319 h 3521319"/>
              <a:gd name="connsiteX21" fmla="*/ 2226003 w 3523498"/>
              <a:gd name="connsiteY21" fmla="*/ 3187120 h 3521319"/>
              <a:gd name="connsiteX22" fmla="*/ 1889476 w 3523498"/>
              <a:gd name="connsiteY22" fmla="*/ 2826674 h 3521319"/>
              <a:gd name="connsiteX23" fmla="*/ 1631739 w 3523498"/>
              <a:gd name="connsiteY23" fmla="*/ 2826674 h 3521319"/>
              <a:gd name="connsiteX24" fmla="*/ 1295375 w 3523498"/>
              <a:gd name="connsiteY24" fmla="*/ 3187120 h 3521319"/>
              <a:gd name="connsiteX25" fmla="*/ 982991 w 3523498"/>
              <a:gd name="connsiteY25" fmla="*/ 3521319 h 3521319"/>
              <a:gd name="connsiteX26" fmla="*/ 465232 w 3523498"/>
              <a:gd name="connsiteY26" fmla="*/ 3184838 h 3521319"/>
              <a:gd name="connsiteX27" fmla="*/ 336364 w 3523498"/>
              <a:gd name="connsiteY27" fmla="*/ 3056049 h 3521319"/>
              <a:gd name="connsiteX28" fmla="*/ 0 w 3523498"/>
              <a:gd name="connsiteY28" fmla="*/ 2538284 h 3521319"/>
              <a:gd name="connsiteX29" fmla="*/ 334243 w 3523498"/>
              <a:gd name="connsiteY29" fmla="*/ 2225930 h 3521319"/>
              <a:gd name="connsiteX30" fmla="*/ 694586 w 3523498"/>
              <a:gd name="connsiteY30" fmla="*/ 1889612 h 3521319"/>
              <a:gd name="connsiteX31" fmla="*/ 694586 w 3523498"/>
              <a:gd name="connsiteY31" fmla="*/ 1631708 h 3521319"/>
              <a:gd name="connsiteX32" fmla="*/ 334243 w 3523498"/>
              <a:gd name="connsiteY32" fmla="*/ 1295389 h 3521319"/>
              <a:gd name="connsiteX33" fmla="*/ 0 w 3523498"/>
              <a:gd name="connsiteY33" fmla="*/ 983035 h 3521319"/>
              <a:gd name="connsiteX34" fmla="*/ 336364 w 3523498"/>
              <a:gd name="connsiteY34" fmla="*/ 465271 h 3521319"/>
              <a:gd name="connsiteX35" fmla="*/ 606260 w 3523498"/>
              <a:gd name="connsiteY35" fmla="*/ 477505 h 3521319"/>
              <a:gd name="connsiteX36" fmla="*/ 465232 w 3523498"/>
              <a:gd name="connsiteY36" fmla="*/ 336482 h 3521319"/>
              <a:gd name="connsiteX37" fmla="*/ 982991 w 3523498"/>
              <a:gd name="connsiteY37" fmla="*/ 0 h 3521319"/>
              <a:gd name="connsiteX0" fmla="*/ 982991 w 3523498"/>
              <a:gd name="connsiteY0" fmla="*/ 0 h 3521319"/>
              <a:gd name="connsiteX1" fmla="*/ 1295375 w 3523498"/>
              <a:gd name="connsiteY1" fmla="*/ 334199 h 3521319"/>
              <a:gd name="connsiteX2" fmla="*/ 1631739 w 3523498"/>
              <a:gd name="connsiteY2" fmla="*/ 694646 h 3521319"/>
              <a:gd name="connsiteX3" fmla="*/ 1889476 w 3523498"/>
              <a:gd name="connsiteY3" fmla="*/ 694646 h 3521319"/>
              <a:gd name="connsiteX4" fmla="*/ 2226003 w 3523498"/>
              <a:gd name="connsiteY4" fmla="*/ 334199 h 3521319"/>
              <a:gd name="connsiteX5" fmla="*/ 2538387 w 3523498"/>
              <a:gd name="connsiteY5" fmla="*/ 0 h 3521319"/>
              <a:gd name="connsiteX6" fmla="*/ 3055982 w 3523498"/>
              <a:gd name="connsiteY6" fmla="*/ 336482 h 3521319"/>
              <a:gd name="connsiteX7" fmla="*/ 2854037 w 3523498"/>
              <a:gd name="connsiteY7" fmla="*/ 538421 h 3521319"/>
              <a:gd name="connsiteX8" fmla="*/ 3013793 w 3523498"/>
              <a:gd name="connsiteY8" fmla="*/ 638607 h 3521319"/>
              <a:gd name="connsiteX9" fmla="*/ 3187135 w 3523498"/>
              <a:gd name="connsiteY9" fmla="*/ 465271 h 3521319"/>
              <a:gd name="connsiteX10" fmla="*/ 3523498 w 3523498"/>
              <a:gd name="connsiteY10" fmla="*/ 983035 h 3521319"/>
              <a:gd name="connsiteX11" fmla="*/ 3189255 w 3523498"/>
              <a:gd name="connsiteY11" fmla="*/ 1295389 h 3521319"/>
              <a:gd name="connsiteX12" fmla="*/ 2828912 w 3523498"/>
              <a:gd name="connsiteY12" fmla="*/ 1631708 h 3521319"/>
              <a:gd name="connsiteX13" fmla="*/ 2828912 w 3523498"/>
              <a:gd name="connsiteY13" fmla="*/ 1889612 h 3521319"/>
              <a:gd name="connsiteX14" fmla="*/ 3189255 w 3523498"/>
              <a:gd name="connsiteY14" fmla="*/ 2225930 h 3521319"/>
              <a:gd name="connsiteX15" fmla="*/ 3523498 w 3523498"/>
              <a:gd name="connsiteY15" fmla="*/ 2538284 h 3521319"/>
              <a:gd name="connsiteX16" fmla="*/ 3187135 w 3523498"/>
              <a:gd name="connsiteY16" fmla="*/ 3056049 h 3521319"/>
              <a:gd name="connsiteX17" fmla="*/ 3025748 w 3523498"/>
              <a:gd name="connsiteY17" fmla="*/ 2894667 h 3521319"/>
              <a:gd name="connsiteX18" fmla="*/ 2903974 w 3523498"/>
              <a:gd name="connsiteY18" fmla="*/ 3032834 h 3521319"/>
              <a:gd name="connsiteX19" fmla="*/ 3055982 w 3523498"/>
              <a:gd name="connsiteY19" fmla="*/ 3184838 h 3521319"/>
              <a:gd name="connsiteX20" fmla="*/ 2538387 w 3523498"/>
              <a:gd name="connsiteY20" fmla="*/ 3521319 h 3521319"/>
              <a:gd name="connsiteX21" fmla="*/ 2226003 w 3523498"/>
              <a:gd name="connsiteY21" fmla="*/ 3187120 h 3521319"/>
              <a:gd name="connsiteX22" fmla="*/ 1889476 w 3523498"/>
              <a:gd name="connsiteY22" fmla="*/ 2826674 h 3521319"/>
              <a:gd name="connsiteX23" fmla="*/ 1631739 w 3523498"/>
              <a:gd name="connsiteY23" fmla="*/ 2826674 h 3521319"/>
              <a:gd name="connsiteX24" fmla="*/ 1295375 w 3523498"/>
              <a:gd name="connsiteY24" fmla="*/ 3187120 h 3521319"/>
              <a:gd name="connsiteX25" fmla="*/ 982991 w 3523498"/>
              <a:gd name="connsiteY25" fmla="*/ 3521319 h 3521319"/>
              <a:gd name="connsiteX26" fmla="*/ 465232 w 3523498"/>
              <a:gd name="connsiteY26" fmla="*/ 3184838 h 3521319"/>
              <a:gd name="connsiteX27" fmla="*/ 336364 w 3523498"/>
              <a:gd name="connsiteY27" fmla="*/ 3056049 h 3521319"/>
              <a:gd name="connsiteX28" fmla="*/ 0 w 3523498"/>
              <a:gd name="connsiteY28" fmla="*/ 2538284 h 3521319"/>
              <a:gd name="connsiteX29" fmla="*/ 334243 w 3523498"/>
              <a:gd name="connsiteY29" fmla="*/ 2225930 h 3521319"/>
              <a:gd name="connsiteX30" fmla="*/ 694586 w 3523498"/>
              <a:gd name="connsiteY30" fmla="*/ 1889612 h 3521319"/>
              <a:gd name="connsiteX31" fmla="*/ 694586 w 3523498"/>
              <a:gd name="connsiteY31" fmla="*/ 1631708 h 3521319"/>
              <a:gd name="connsiteX32" fmla="*/ 334243 w 3523498"/>
              <a:gd name="connsiteY32" fmla="*/ 1295389 h 3521319"/>
              <a:gd name="connsiteX33" fmla="*/ 0 w 3523498"/>
              <a:gd name="connsiteY33" fmla="*/ 983035 h 3521319"/>
              <a:gd name="connsiteX34" fmla="*/ 336364 w 3523498"/>
              <a:gd name="connsiteY34" fmla="*/ 465271 h 3521319"/>
              <a:gd name="connsiteX35" fmla="*/ 465232 w 3523498"/>
              <a:gd name="connsiteY35" fmla="*/ 336482 h 3521319"/>
              <a:gd name="connsiteX36" fmla="*/ 982991 w 3523498"/>
              <a:gd name="connsiteY36" fmla="*/ 0 h 3521319"/>
              <a:gd name="connsiteX0" fmla="*/ 982991 w 3523498"/>
              <a:gd name="connsiteY0" fmla="*/ 0 h 3521319"/>
              <a:gd name="connsiteX1" fmla="*/ 1295375 w 3523498"/>
              <a:gd name="connsiteY1" fmla="*/ 334199 h 3521319"/>
              <a:gd name="connsiteX2" fmla="*/ 1631739 w 3523498"/>
              <a:gd name="connsiteY2" fmla="*/ 694646 h 3521319"/>
              <a:gd name="connsiteX3" fmla="*/ 1889476 w 3523498"/>
              <a:gd name="connsiteY3" fmla="*/ 694646 h 3521319"/>
              <a:gd name="connsiteX4" fmla="*/ 2226003 w 3523498"/>
              <a:gd name="connsiteY4" fmla="*/ 334199 h 3521319"/>
              <a:gd name="connsiteX5" fmla="*/ 2538387 w 3523498"/>
              <a:gd name="connsiteY5" fmla="*/ 0 h 3521319"/>
              <a:gd name="connsiteX6" fmla="*/ 3055982 w 3523498"/>
              <a:gd name="connsiteY6" fmla="*/ 336482 h 3521319"/>
              <a:gd name="connsiteX7" fmla="*/ 3013793 w 3523498"/>
              <a:gd name="connsiteY7" fmla="*/ 638607 h 3521319"/>
              <a:gd name="connsiteX8" fmla="*/ 3187135 w 3523498"/>
              <a:gd name="connsiteY8" fmla="*/ 465271 h 3521319"/>
              <a:gd name="connsiteX9" fmla="*/ 3523498 w 3523498"/>
              <a:gd name="connsiteY9" fmla="*/ 983035 h 3521319"/>
              <a:gd name="connsiteX10" fmla="*/ 3189255 w 3523498"/>
              <a:gd name="connsiteY10" fmla="*/ 1295389 h 3521319"/>
              <a:gd name="connsiteX11" fmla="*/ 2828912 w 3523498"/>
              <a:gd name="connsiteY11" fmla="*/ 1631708 h 3521319"/>
              <a:gd name="connsiteX12" fmla="*/ 2828912 w 3523498"/>
              <a:gd name="connsiteY12" fmla="*/ 1889612 h 3521319"/>
              <a:gd name="connsiteX13" fmla="*/ 3189255 w 3523498"/>
              <a:gd name="connsiteY13" fmla="*/ 2225930 h 3521319"/>
              <a:gd name="connsiteX14" fmla="*/ 3523498 w 3523498"/>
              <a:gd name="connsiteY14" fmla="*/ 2538284 h 3521319"/>
              <a:gd name="connsiteX15" fmla="*/ 3187135 w 3523498"/>
              <a:gd name="connsiteY15" fmla="*/ 3056049 h 3521319"/>
              <a:gd name="connsiteX16" fmla="*/ 3025748 w 3523498"/>
              <a:gd name="connsiteY16" fmla="*/ 2894667 h 3521319"/>
              <a:gd name="connsiteX17" fmla="*/ 2903974 w 3523498"/>
              <a:gd name="connsiteY17" fmla="*/ 3032834 h 3521319"/>
              <a:gd name="connsiteX18" fmla="*/ 3055982 w 3523498"/>
              <a:gd name="connsiteY18" fmla="*/ 3184838 h 3521319"/>
              <a:gd name="connsiteX19" fmla="*/ 2538387 w 3523498"/>
              <a:gd name="connsiteY19" fmla="*/ 3521319 h 3521319"/>
              <a:gd name="connsiteX20" fmla="*/ 2226003 w 3523498"/>
              <a:gd name="connsiteY20" fmla="*/ 3187120 h 3521319"/>
              <a:gd name="connsiteX21" fmla="*/ 1889476 w 3523498"/>
              <a:gd name="connsiteY21" fmla="*/ 2826674 h 3521319"/>
              <a:gd name="connsiteX22" fmla="*/ 1631739 w 3523498"/>
              <a:gd name="connsiteY22" fmla="*/ 2826674 h 3521319"/>
              <a:gd name="connsiteX23" fmla="*/ 1295375 w 3523498"/>
              <a:gd name="connsiteY23" fmla="*/ 3187120 h 3521319"/>
              <a:gd name="connsiteX24" fmla="*/ 982991 w 3523498"/>
              <a:gd name="connsiteY24" fmla="*/ 3521319 h 3521319"/>
              <a:gd name="connsiteX25" fmla="*/ 465232 w 3523498"/>
              <a:gd name="connsiteY25" fmla="*/ 3184838 h 3521319"/>
              <a:gd name="connsiteX26" fmla="*/ 336364 w 3523498"/>
              <a:gd name="connsiteY26" fmla="*/ 3056049 h 3521319"/>
              <a:gd name="connsiteX27" fmla="*/ 0 w 3523498"/>
              <a:gd name="connsiteY27" fmla="*/ 2538284 h 3521319"/>
              <a:gd name="connsiteX28" fmla="*/ 334243 w 3523498"/>
              <a:gd name="connsiteY28" fmla="*/ 2225930 h 3521319"/>
              <a:gd name="connsiteX29" fmla="*/ 694586 w 3523498"/>
              <a:gd name="connsiteY29" fmla="*/ 1889612 h 3521319"/>
              <a:gd name="connsiteX30" fmla="*/ 694586 w 3523498"/>
              <a:gd name="connsiteY30" fmla="*/ 1631708 h 3521319"/>
              <a:gd name="connsiteX31" fmla="*/ 334243 w 3523498"/>
              <a:gd name="connsiteY31" fmla="*/ 1295389 h 3521319"/>
              <a:gd name="connsiteX32" fmla="*/ 0 w 3523498"/>
              <a:gd name="connsiteY32" fmla="*/ 983035 h 3521319"/>
              <a:gd name="connsiteX33" fmla="*/ 336364 w 3523498"/>
              <a:gd name="connsiteY33" fmla="*/ 465271 h 3521319"/>
              <a:gd name="connsiteX34" fmla="*/ 465232 w 3523498"/>
              <a:gd name="connsiteY34" fmla="*/ 336482 h 3521319"/>
              <a:gd name="connsiteX35" fmla="*/ 982991 w 3523498"/>
              <a:gd name="connsiteY35" fmla="*/ 0 h 3521319"/>
              <a:gd name="connsiteX0" fmla="*/ 982991 w 3523498"/>
              <a:gd name="connsiteY0" fmla="*/ 0 h 3521319"/>
              <a:gd name="connsiteX1" fmla="*/ 1295375 w 3523498"/>
              <a:gd name="connsiteY1" fmla="*/ 334199 h 3521319"/>
              <a:gd name="connsiteX2" fmla="*/ 1631739 w 3523498"/>
              <a:gd name="connsiteY2" fmla="*/ 694646 h 3521319"/>
              <a:gd name="connsiteX3" fmla="*/ 1889476 w 3523498"/>
              <a:gd name="connsiteY3" fmla="*/ 694646 h 3521319"/>
              <a:gd name="connsiteX4" fmla="*/ 2226003 w 3523498"/>
              <a:gd name="connsiteY4" fmla="*/ 334199 h 3521319"/>
              <a:gd name="connsiteX5" fmla="*/ 2538387 w 3523498"/>
              <a:gd name="connsiteY5" fmla="*/ 0 h 3521319"/>
              <a:gd name="connsiteX6" fmla="*/ 3055982 w 3523498"/>
              <a:gd name="connsiteY6" fmla="*/ 336482 h 3521319"/>
              <a:gd name="connsiteX7" fmla="*/ 3187135 w 3523498"/>
              <a:gd name="connsiteY7" fmla="*/ 465271 h 3521319"/>
              <a:gd name="connsiteX8" fmla="*/ 3523498 w 3523498"/>
              <a:gd name="connsiteY8" fmla="*/ 983035 h 3521319"/>
              <a:gd name="connsiteX9" fmla="*/ 3189255 w 3523498"/>
              <a:gd name="connsiteY9" fmla="*/ 1295389 h 3521319"/>
              <a:gd name="connsiteX10" fmla="*/ 2828912 w 3523498"/>
              <a:gd name="connsiteY10" fmla="*/ 1631708 h 3521319"/>
              <a:gd name="connsiteX11" fmla="*/ 2828912 w 3523498"/>
              <a:gd name="connsiteY11" fmla="*/ 1889612 h 3521319"/>
              <a:gd name="connsiteX12" fmla="*/ 3189255 w 3523498"/>
              <a:gd name="connsiteY12" fmla="*/ 2225930 h 3521319"/>
              <a:gd name="connsiteX13" fmla="*/ 3523498 w 3523498"/>
              <a:gd name="connsiteY13" fmla="*/ 2538284 h 3521319"/>
              <a:gd name="connsiteX14" fmla="*/ 3187135 w 3523498"/>
              <a:gd name="connsiteY14" fmla="*/ 3056049 h 3521319"/>
              <a:gd name="connsiteX15" fmla="*/ 3025748 w 3523498"/>
              <a:gd name="connsiteY15" fmla="*/ 2894667 h 3521319"/>
              <a:gd name="connsiteX16" fmla="*/ 2903974 w 3523498"/>
              <a:gd name="connsiteY16" fmla="*/ 3032834 h 3521319"/>
              <a:gd name="connsiteX17" fmla="*/ 3055982 w 3523498"/>
              <a:gd name="connsiteY17" fmla="*/ 3184838 h 3521319"/>
              <a:gd name="connsiteX18" fmla="*/ 2538387 w 3523498"/>
              <a:gd name="connsiteY18" fmla="*/ 3521319 h 3521319"/>
              <a:gd name="connsiteX19" fmla="*/ 2226003 w 3523498"/>
              <a:gd name="connsiteY19" fmla="*/ 3187120 h 3521319"/>
              <a:gd name="connsiteX20" fmla="*/ 1889476 w 3523498"/>
              <a:gd name="connsiteY20" fmla="*/ 2826674 h 3521319"/>
              <a:gd name="connsiteX21" fmla="*/ 1631739 w 3523498"/>
              <a:gd name="connsiteY21" fmla="*/ 2826674 h 3521319"/>
              <a:gd name="connsiteX22" fmla="*/ 1295375 w 3523498"/>
              <a:gd name="connsiteY22" fmla="*/ 3187120 h 3521319"/>
              <a:gd name="connsiteX23" fmla="*/ 982991 w 3523498"/>
              <a:gd name="connsiteY23" fmla="*/ 3521319 h 3521319"/>
              <a:gd name="connsiteX24" fmla="*/ 465232 w 3523498"/>
              <a:gd name="connsiteY24" fmla="*/ 3184838 h 3521319"/>
              <a:gd name="connsiteX25" fmla="*/ 336364 w 3523498"/>
              <a:gd name="connsiteY25" fmla="*/ 3056049 h 3521319"/>
              <a:gd name="connsiteX26" fmla="*/ 0 w 3523498"/>
              <a:gd name="connsiteY26" fmla="*/ 2538284 h 3521319"/>
              <a:gd name="connsiteX27" fmla="*/ 334243 w 3523498"/>
              <a:gd name="connsiteY27" fmla="*/ 2225930 h 3521319"/>
              <a:gd name="connsiteX28" fmla="*/ 694586 w 3523498"/>
              <a:gd name="connsiteY28" fmla="*/ 1889612 h 3521319"/>
              <a:gd name="connsiteX29" fmla="*/ 694586 w 3523498"/>
              <a:gd name="connsiteY29" fmla="*/ 1631708 h 3521319"/>
              <a:gd name="connsiteX30" fmla="*/ 334243 w 3523498"/>
              <a:gd name="connsiteY30" fmla="*/ 1295389 h 3521319"/>
              <a:gd name="connsiteX31" fmla="*/ 0 w 3523498"/>
              <a:gd name="connsiteY31" fmla="*/ 983035 h 3521319"/>
              <a:gd name="connsiteX32" fmla="*/ 336364 w 3523498"/>
              <a:gd name="connsiteY32" fmla="*/ 465271 h 3521319"/>
              <a:gd name="connsiteX33" fmla="*/ 465232 w 3523498"/>
              <a:gd name="connsiteY33" fmla="*/ 336482 h 3521319"/>
              <a:gd name="connsiteX34" fmla="*/ 982991 w 3523498"/>
              <a:gd name="connsiteY34" fmla="*/ 0 h 3521319"/>
              <a:gd name="connsiteX0" fmla="*/ 982991 w 3523498"/>
              <a:gd name="connsiteY0" fmla="*/ 0 h 3521319"/>
              <a:gd name="connsiteX1" fmla="*/ 1295375 w 3523498"/>
              <a:gd name="connsiteY1" fmla="*/ 334199 h 3521319"/>
              <a:gd name="connsiteX2" fmla="*/ 1631739 w 3523498"/>
              <a:gd name="connsiteY2" fmla="*/ 694646 h 3521319"/>
              <a:gd name="connsiteX3" fmla="*/ 1889476 w 3523498"/>
              <a:gd name="connsiteY3" fmla="*/ 694646 h 3521319"/>
              <a:gd name="connsiteX4" fmla="*/ 2226003 w 3523498"/>
              <a:gd name="connsiteY4" fmla="*/ 334199 h 3521319"/>
              <a:gd name="connsiteX5" fmla="*/ 2538387 w 3523498"/>
              <a:gd name="connsiteY5" fmla="*/ 0 h 3521319"/>
              <a:gd name="connsiteX6" fmla="*/ 3055982 w 3523498"/>
              <a:gd name="connsiteY6" fmla="*/ 336482 h 3521319"/>
              <a:gd name="connsiteX7" fmla="*/ 3187135 w 3523498"/>
              <a:gd name="connsiteY7" fmla="*/ 465271 h 3521319"/>
              <a:gd name="connsiteX8" fmla="*/ 3523498 w 3523498"/>
              <a:gd name="connsiteY8" fmla="*/ 983035 h 3521319"/>
              <a:gd name="connsiteX9" fmla="*/ 3189255 w 3523498"/>
              <a:gd name="connsiteY9" fmla="*/ 1295389 h 3521319"/>
              <a:gd name="connsiteX10" fmla="*/ 2828912 w 3523498"/>
              <a:gd name="connsiteY10" fmla="*/ 1631708 h 3521319"/>
              <a:gd name="connsiteX11" fmla="*/ 2828912 w 3523498"/>
              <a:gd name="connsiteY11" fmla="*/ 1889612 h 3521319"/>
              <a:gd name="connsiteX12" fmla="*/ 3189255 w 3523498"/>
              <a:gd name="connsiteY12" fmla="*/ 2225930 h 3521319"/>
              <a:gd name="connsiteX13" fmla="*/ 3523498 w 3523498"/>
              <a:gd name="connsiteY13" fmla="*/ 2538284 h 3521319"/>
              <a:gd name="connsiteX14" fmla="*/ 3187135 w 3523498"/>
              <a:gd name="connsiteY14" fmla="*/ 3056049 h 3521319"/>
              <a:gd name="connsiteX15" fmla="*/ 2903974 w 3523498"/>
              <a:gd name="connsiteY15" fmla="*/ 3032834 h 3521319"/>
              <a:gd name="connsiteX16" fmla="*/ 3055982 w 3523498"/>
              <a:gd name="connsiteY16" fmla="*/ 3184838 h 3521319"/>
              <a:gd name="connsiteX17" fmla="*/ 2538387 w 3523498"/>
              <a:gd name="connsiteY17" fmla="*/ 3521319 h 3521319"/>
              <a:gd name="connsiteX18" fmla="*/ 2226003 w 3523498"/>
              <a:gd name="connsiteY18" fmla="*/ 3187120 h 3521319"/>
              <a:gd name="connsiteX19" fmla="*/ 1889476 w 3523498"/>
              <a:gd name="connsiteY19" fmla="*/ 2826674 h 3521319"/>
              <a:gd name="connsiteX20" fmla="*/ 1631739 w 3523498"/>
              <a:gd name="connsiteY20" fmla="*/ 2826674 h 3521319"/>
              <a:gd name="connsiteX21" fmla="*/ 1295375 w 3523498"/>
              <a:gd name="connsiteY21" fmla="*/ 3187120 h 3521319"/>
              <a:gd name="connsiteX22" fmla="*/ 982991 w 3523498"/>
              <a:gd name="connsiteY22" fmla="*/ 3521319 h 3521319"/>
              <a:gd name="connsiteX23" fmla="*/ 465232 w 3523498"/>
              <a:gd name="connsiteY23" fmla="*/ 3184838 h 3521319"/>
              <a:gd name="connsiteX24" fmla="*/ 336364 w 3523498"/>
              <a:gd name="connsiteY24" fmla="*/ 3056049 h 3521319"/>
              <a:gd name="connsiteX25" fmla="*/ 0 w 3523498"/>
              <a:gd name="connsiteY25" fmla="*/ 2538284 h 3521319"/>
              <a:gd name="connsiteX26" fmla="*/ 334243 w 3523498"/>
              <a:gd name="connsiteY26" fmla="*/ 2225930 h 3521319"/>
              <a:gd name="connsiteX27" fmla="*/ 694586 w 3523498"/>
              <a:gd name="connsiteY27" fmla="*/ 1889612 h 3521319"/>
              <a:gd name="connsiteX28" fmla="*/ 694586 w 3523498"/>
              <a:gd name="connsiteY28" fmla="*/ 1631708 h 3521319"/>
              <a:gd name="connsiteX29" fmla="*/ 334243 w 3523498"/>
              <a:gd name="connsiteY29" fmla="*/ 1295389 h 3521319"/>
              <a:gd name="connsiteX30" fmla="*/ 0 w 3523498"/>
              <a:gd name="connsiteY30" fmla="*/ 983035 h 3521319"/>
              <a:gd name="connsiteX31" fmla="*/ 336364 w 3523498"/>
              <a:gd name="connsiteY31" fmla="*/ 465271 h 3521319"/>
              <a:gd name="connsiteX32" fmla="*/ 465232 w 3523498"/>
              <a:gd name="connsiteY32" fmla="*/ 336482 h 3521319"/>
              <a:gd name="connsiteX33" fmla="*/ 982991 w 3523498"/>
              <a:gd name="connsiteY33" fmla="*/ 0 h 3521319"/>
              <a:gd name="connsiteX0" fmla="*/ 982991 w 3523498"/>
              <a:gd name="connsiteY0" fmla="*/ 0 h 3521319"/>
              <a:gd name="connsiteX1" fmla="*/ 1295375 w 3523498"/>
              <a:gd name="connsiteY1" fmla="*/ 334199 h 3521319"/>
              <a:gd name="connsiteX2" fmla="*/ 1631739 w 3523498"/>
              <a:gd name="connsiteY2" fmla="*/ 694646 h 3521319"/>
              <a:gd name="connsiteX3" fmla="*/ 1889476 w 3523498"/>
              <a:gd name="connsiteY3" fmla="*/ 694646 h 3521319"/>
              <a:gd name="connsiteX4" fmla="*/ 2226003 w 3523498"/>
              <a:gd name="connsiteY4" fmla="*/ 334199 h 3521319"/>
              <a:gd name="connsiteX5" fmla="*/ 2538387 w 3523498"/>
              <a:gd name="connsiteY5" fmla="*/ 0 h 3521319"/>
              <a:gd name="connsiteX6" fmla="*/ 3055982 w 3523498"/>
              <a:gd name="connsiteY6" fmla="*/ 336482 h 3521319"/>
              <a:gd name="connsiteX7" fmla="*/ 3187135 w 3523498"/>
              <a:gd name="connsiteY7" fmla="*/ 465271 h 3521319"/>
              <a:gd name="connsiteX8" fmla="*/ 3523498 w 3523498"/>
              <a:gd name="connsiteY8" fmla="*/ 983035 h 3521319"/>
              <a:gd name="connsiteX9" fmla="*/ 3189255 w 3523498"/>
              <a:gd name="connsiteY9" fmla="*/ 1295389 h 3521319"/>
              <a:gd name="connsiteX10" fmla="*/ 2828912 w 3523498"/>
              <a:gd name="connsiteY10" fmla="*/ 1631708 h 3521319"/>
              <a:gd name="connsiteX11" fmla="*/ 2828912 w 3523498"/>
              <a:gd name="connsiteY11" fmla="*/ 1889612 h 3521319"/>
              <a:gd name="connsiteX12" fmla="*/ 3189255 w 3523498"/>
              <a:gd name="connsiteY12" fmla="*/ 2225930 h 3521319"/>
              <a:gd name="connsiteX13" fmla="*/ 3523498 w 3523498"/>
              <a:gd name="connsiteY13" fmla="*/ 2538284 h 3521319"/>
              <a:gd name="connsiteX14" fmla="*/ 3187135 w 3523498"/>
              <a:gd name="connsiteY14" fmla="*/ 3056049 h 3521319"/>
              <a:gd name="connsiteX15" fmla="*/ 3055982 w 3523498"/>
              <a:gd name="connsiteY15" fmla="*/ 3184838 h 3521319"/>
              <a:gd name="connsiteX16" fmla="*/ 2538387 w 3523498"/>
              <a:gd name="connsiteY16" fmla="*/ 3521319 h 3521319"/>
              <a:gd name="connsiteX17" fmla="*/ 2226003 w 3523498"/>
              <a:gd name="connsiteY17" fmla="*/ 3187120 h 3521319"/>
              <a:gd name="connsiteX18" fmla="*/ 1889476 w 3523498"/>
              <a:gd name="connsiteY18" fmla="*/ 2826674 h 3521319"/>
              <a:gd name="connsiteX19" fmla="*/ 1631739 w 3523498"/>
              <a:gd name="connsiteY19" fmla="*/ 2826674 h 3521319"/>
              <a:gd name="connsiteX20" fmla="*/ 1295375 w 3523498"/>
              <a:gd name="connsiteY20" fmla="*/ 3187120 h 3521319"/>
              <a:gd name="connsiteX21" fmla="*/ 982991 w 3523498"/>
              <a:gd name="connsiteY21" fmla="*/ 3521319 h 3521319"/>
              <a:gd name="connsiteX22" fmla="*/ 465232 w 3523498"/>
              <a:gd name="connsiteY22" fmla="*/ 3184838 h 3521319"/>
              <a:gd name="connsiteX23" fmla="*/ 336364 w 3523498"/>
              <a:gd name="connsiteY23" fmla="*/ 3056049 h 3521319"/>
              <a:gd name="connsiteX24" fmla="*/ 0 w 3523498"/>
              <a:gd name="connsiteY24" fmla="*/ 2538284 h 3521319"/>
              <a:gd name="connsiteX25" fmla="*/ 334243 w 3523498"/>
              <a:gd name="connsiteY25" fmla="*/ 2225930 h 3521319"/>
              <a:gd name="connsiteX26" fmla="*/ 694586 w 3523498"/>
              <a:gd name="connsiteY26" fmla="*/ 1889612 h 3521319"/>
              <a:gd name="connsiteX27" fmla="*/ 694586 w 3523498"/>
              <a:gd name="connsiteY27" fmla="*/ 1631708 h 3521319"/>
              <a:gd name="connsiteX28" fmla="*/ 334243 w 3523498"/>
              <a:gd name="connsiteY28" fmla="*/ 1295389 h 3521319"/>
              <a:gd name="connsiteX29" fmla="*/ 0 w 3523498"/>
              <a:gd name="connsiteY29" fmla="*/ 983035 h 3521319"/>
              <a:gd name="connsiteX30" fmla="*/ 336364 w 3523498"/>
              <a:gd name="connsiteY30" fmla="*/ 465271 h 3521319"/>
              <a:gd name="connsiteX31" fmla="*/ 465232 w 3523498"/>
              <a:gd name="connsiteY31" fmla="*/ 336482 h 3521319"/>
              <a:gd name="connsiteX32" fmla="*/ 982991 w 3523498"/>
              <a:gd name="connsiteY32" fmla="*/ 0 h 3521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3523498" h="3521319">
                <a:moveTo>
                  <a:pt x="982991" y="0"/>
                </a:moveTo>
                <a:lnTo>
                  <a:pt x="1295375" y="334199"/>
                </a:lnTo>
                <a:lnTo>
                  <a:pt x="1631739" y="694646"/>
                </a:lnTo>
                <a:cubicBezTo>
                  <a:pt x="1701719" y="768984"/>
                  <a:pt x="1819659" y="768984"/>
                  <a:pt x="1889476" y="694646"/>
                </a:cubicBezTo>
                <a:lnTo>
                  <a:pt x="2226003" y="334199"/>
                </a:lnTo>
                <a:lnTo>
                  <a:pt x="2538387" y="0"/>
                </a:lnTo>
                <a:cubicBezTo>
                  <a:pt x="2728427" y="85262"/>
                  <a:pt x="2903134" y="198726"/>
                  <a:pt x="3055982" y="336482"/>
                </a:cubicBezTo>
                <a:lnTo>
                  <a:pt x="3187135" y="465271"/>
                </a:lnTo>
                <a:cubicBezTo>
                  <a:pt x="3324649" y="618187"/>
                  <a:pt x="3438347" y="792949"/>
                  <a:pt x="3523498" y="983035"/>
                </a:cubicBezTo>
                <a:lnTo>
                  <a:pt x="3189255" y="1295389"/>
                </a:lnTo>
                <a:lnTo>
                  <a:pt x="2828912" y="1631708"/>
                </a:lnTo>
                <a:cubicBezTo>
                  <a:pt x="2754527" y="1701645"/>
                  <a:pt x="2754527" y="1819674"/>
                  <a:pt x="2828912" y="1889612"/>
                </a:cubicBezTo>
                <a:lnTo>
                  <a:pt x="3189255" y="2225930"/>
                </a:lnTo>
                <a:lnTo>
                  <a:pt x="3523498" y="2538284"/>
                </a:lnTo>
                <a:cubicBezTo>
                  <a:pt x="3438347" y="2728370"/>
                  <a:pt x="3324649" y="2903132"/>
                  <a:pt x="3187135" y="3056049"/>
                </a:cubicBezTo>
                <a:lnTo>
                  <a:pt x="3055982" y="3184838"/>
                </a:lnTo>
                <a:cubicBezTo>
                  <a:pt x="2903134" y="3322593"/>
                  <a:pt x="2728427" y="3436058"/>
                  <a:pt x="2538387" y="3521319"/>
                </a:cubicBezTo>
                <a:lnTo>
                  <a:pt x="2226003" y="3187120"/>
                </a:lnTo>
                <a:lnTo>
                  <a:pt x="1889476" y="2826674"/>
                </a:lnTo>
                <a:cubicBezTo>
                  <a:pt x="1819659" y="2752335"/>
                  <a:pt x="1701719" y="2752335"/>
                  <a:pt x="1631739" y="2826674"/>
                </a:cubicBezTo>
                <a:lnTo>
                  <a:pt x="1295375" y="3187120"/>
                </a:lnTo>
                <a:lnTo>
                  <a:pt x="982991" y="3521319"/>
                </a:lnTo>
                <a:cubicBezTo>
                  <a:pt x="792950" y="3436058"/>
                  <a:pt x="618244" y="3322593"/>
                  <a:pt x="465232" y="3184838"/>
                </a:cubicBezTo>
                <a:lnTo>
                  <a:pt x="336364" y="3056049"/>
                </a:lnTo>
                <a:cubicBezTo>
                  <a:pt x="198850" y="2903132"/>
                  <a:pt x="85151" y="2728370"/>
                  <a:pt x="0" y="2538284"/>
                </a:cubicBezTo>
                <a:lnTo>
                  <a:pt x="334243" y="2225930"/>
                </a:lnTo>
                <a:lnTo>
                  <a:pt x="694586" y="1889612"/>
                </a:lnTo>
                <a:cubicBezTo>
                  <a:pt x="768971" y="1819674"/>
                  <a:pt x="768971" y="1701645"/>
                  <a:pt x="694586" y="1631708"/>
                </a:cubicBezTo>
                <a:lnTo>
                  <a:pt x="334243" y="1295389"/>
                </a:lnTo>
                <a:lnTo>
                  <a:pt x="0" y="983035"/>
                </a:lnTo>
                <a:cubicBezTo>
                  <a:pt x="85151" y="792949"/>
                  <a:pt x="198850" y="618187"/>
                  <a:pt x="336364" y="465271"/>
                </a:cubicBezTo>
                <a:lnTo>
                  <a:pt x="465232" y="336482"/>
                </a:lnTo>
                <a:cubicBezTo>
                  <a:pt x="618244" y="198726"/>
                  <a:pt x="792950" y="85262"/>
                  <a:pt x="982991" y="0"/>
                </a:cubicBezTo>
                <a:close/>
              </a:path>
            </a:pathLst>
          </a:custGeom>
          <a:solidFill>
            <a:srgbClr val="F3F3F1"/>
          </a:solidFill>
          <a:ln w="12700">
            <a:miter lim="400000"/>
          </a:ln>
        </p:spPr>
        <p:txBody>
          <a:bodyPr wrap="square" lIns="38100" tIns="38100" rIns="38100" bIns="3810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297A271B-24AD-3B36-B568-E65A7B93B47D}"/>
              </a:ext>
            </a:extLst>
          </p:cNvPr>
          <p:cNvSpPr txBox="1"/>
          <p:nvPr/>
        </p:nvSpPr>
        <p:spPr>
          <a:xfrm>
            <a:off x="3773475" y="1936452"/>
            <a:ext cx="144966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noProof="1">
                <a:solidFill>
                  <a:srgbClr val="2448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CLINICAL</a:t>
            </a:r>
          </a:p>
          <a:p>
            <a:pPr algn="ctr"/>
            <a:r>
              <a:rPr lang="en-US" b="1" noProof="1">
                <a:solidFill>
                  <a:srgbClr val="2448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</a:t>
            </a:r>
          </a:p>
          <a:p>
            <a:pPr algn="ctr"/>
            <a:r>
              <a:rPr lang="en-US" b="1" noProof="1">
                <a:solidFill>
                  <a:srgbClr val="2448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SCIENCE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172C0121-EBD2-2F11-C0F3-0CEF50B427C3}"/>
              </a:ext>
            </a:extLst>
          </p:cNvPr>
          <p:cNvSpPr txBox="1"/>
          <p:nvPr/>
        </p:nvSpPr>
        <p:spPr>
          <a:xfrm>
            <a:off x="3707904" y="1134130"/>
            <a:ext cx="144966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noProof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Clinical Trial </a:t>
            </a:r>
          </a:p>
          <a:p>
            <a:pPr algn="ctr"/>
            <a:r>
              <a:rPr lang="en-US" sz="1400" b="1" noProof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D9911B3A-ED89-E587-359E-FFC09D77B9CA}"/>
              </a:ext>
            </a:extLst>
          </p:cNvPr>
          <p:cNvSpPr txBox="1"/>
          <p:nvPr/>
        </p:nvSpPr>
        <p:spPr>
          <a:xfrm>
            <a:off x="2696836" y="2137886"/>
            <a:ext cx="1307564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i="0" dirty="0">
                <a:solidFill>
                  <a:srgbClr val="24242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Correlative </a:t>
            </a:r>
          </a:p>
          <a:p>
            <a:pPr algn="ctr"/>
            <a:r>
              <a:rPr lang="en-US" sz="1400" b="1" i="0" dirty="0">
                <a:solidFill>
                  <a:srgbClr val="24242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Science </a:t>
            </a:r>
          </a:p>
          <a:p>
            <a:pPr algn="ctr"/>
            <a:r>
              <a:rPr lang="en-US" sz="1400" b="1" i="0" dirty="0">
                <a:solidFill>
                  <a:srgbClr val="24242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Data</a:t>
            </a:r>
            <a:endParaRPr lang="en-US" sz="1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48AD8E43-ECB5-CF63-BFCA-37CD42ABA086}"/>
              </a:ext>
            </a:extLst>
          </p:cNvPr>
          <p:cNvSpPr txBox="1"/>
          <p:nvPr/>
        </p:nvSpPr>
        <p:spPr>
          <a:xfrm>
            <a:off x="3581400" y="3416682"/>
            <a:ext cx="163772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i="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Patient Reported Data</a:t>
            </a:r>
            <a:endParaRPr lang="en-US" sz="14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35BF8F29-C4E4-A663-7F68-2ACEE85A7C86}"/>
              </a:ext>
            </a:extLst>
          </p:cNvPr>
          <p:cNvSpPr txBox="1"/>
          <p:nvPr/>
        </p:nvSpPr>
        <p:spPr>
          <a:xfrm>
            <a:off x="4869671" y="2277130"/>
            <a:ext cx="137872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i="0" dirty="0">
                <a:solidFill>
                  <a:srgbClr val="24242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Real World Data</a:t>
            </a:r>
            <a:endParaRPr lang="en-US" sz="1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1474C3AE-279F-CD3C-551A-A50322B404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123478"/>
            <a:ext cx="8496944" cy="411480"/>
          </a:xfrm>
        </p:spPr>
        <p:txBody>
          <a:bodyPr/>
          <a:lstStyle/>
          <a:p>
            <a:pPr algn="l"/>
            <a:r>
              <a:rPr lang="en-US" sz="2400" dirty="0"/>
              <a:t>Short Term Goals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B3412EC-5066-2562-F819-35D95F6DC232}"/>
              </a:ext>
            </a:extLst>
          </p:cNvPr>
          <p:cNvSpPr txBox="1"/>
          <p:nvPr/>
        </p:nvSpPr>
        <p:spPr>
          <a:xfrm>
            <a:off x="3275856" y="2797373"/>
            <a:ext cx="2520280" cy="638473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050" i="1" dirty="0">
                <a:latin typeface="Calibri" panose="020F0502020204030204" pitchFamily="34" charset="0"/>
                <a:cs typeface="Calibri" panose="020F0502020204030204" pitchFamily="34" charset="0"/>
              </a:rPr>
              <a:t>Develop a pilot project to highlight the significance  and test the infrastructure of the platform</a:t>
            </a:r>
          </a:p>
        </p:txBody>
      </p:sp>
    </p:spTree>
    <p:extLst>
      <p:ext uri="{BB962C8B-B14F-4D97-AF65-F5344CB8AC3E}">
        <p14:creationId xmlns:p14="http://schemas.microsoft.com/office/powerpoint/2010/main" val="23652466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ounded Rectangle 25">
            <a:extLst>
              <a:ext uri="{FF2B5EF4-FFF2-40B4-BE49-F238E27FC236}">
                <a16:creationId xmlns:a16="http://schemas.microsoft.com/office/drawing/2014/main" id="{3B7BF3B3-E86A-0C6D-753F-0963D02E9A2D}"/>
              </a:ext>
            </a:extLst>
          </p:cNvPr>
          <p:cNvSpPr/>
          <p:nvPr/>
        </p:nvSpPr>
        <p:spPr>
          <a:xfrm>
            <a:off x="3059832" y="475397"/>
            <a:ext cx="2808312" cy="58418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i="1" dirty="0">
                <a:latin typeface="Calibri" panose="020F0502020204030204" pitchFamily="34" charset="0"/>
                <a:cs typeface="Calibri" panose="020F0502020204030204" pitchFamily="34" charset="0"/>
              </a:rPr>
              <a:t>Standardized, generalizable, scalable, and sharable clinical trial database across trials</a:t>
            </a:r>
          </a:p>
        </p:txBody>
      </p:sp>
      <p:sp>
        <p:nvSpPr>
          <p:cNvPr id="29" name="Rounded Rectangle 34">
            <a:extLst>
              <a:ext uri="{FF2B5EF4-FFF2-40B4-BE49-F238E27FC236}">
                <a16:creationId xmlns:a16="http://schemas.microsoft.com/office/drawing/2014/main" id="{C593EB1F-FEB3-7755-4442-A57E4A234F5F}"/>
              </a:ext>
            </a:extLst>
          </p:cNvPr>
          <p:cNvSpPr/>
          <p:nvPr/>
        </p:nvSpPr>
        <p:spPr>
          <a:xfrm>
            <a:off x="2915816" y="4003789"/>
            <a:ext cx="3044552" cy="79675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i="1" dirty="0">
                <a:latin typeface="Calibri" panose="020F0502020204030204" pitchFamily="34" charset="0"/>
                <a:cs typeface="Calibri" panose="020F0502020204030204" pitchFamily="34" charset="0"/>
              </a:rPr>
              <a:t>An interactive patient portal that can capture different dimensions of patient outcomes and provide useful knowledge/support/feedback to the patient </a:t>
            </a:r>
          </a:p>
        </p:txBody>
      </p:sp>
      <p:sp>
        <p:nvSpPr>
          <p:cNvPr id="30" name="Rounded Rectangle 2">
            <a:extLst>
              <a:ext uri="{FF2B5EF4-FFF2-40B4-BE49-F238E27FC236}">
                <a16:creationId xmlns:a16="http://schemas.microsoft.com/office/drawing/2014/main" id="{A818253C-2CD1-317B-84F7-7FFD5D8BB938}"/>
              </a:ext>
            </a:extLst>
          </p:cNvPr>
          <p:cNvSpPr/>
          <p:nvPr/>
        </p:nvSpPr>
        <p:spPr>
          <a:xfrm>
            <a:off x="827584" y="2067694"/>
            <a:ext cx="2088224" cy="86694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200" i="1" dirty="0">
                <a:latin typeface="Calibri" panose="020F0502020204030204" pitchFamily="34" charset="0"/>
                <a:cs typeface="Calibri" panose="020F0502020204030204" pitchFamily="34" charset="0"/>
              </a:rPr>
              <a:t>A standardized and sharable digital data bank including different correlative data for different cancer types</a:t>
            </a:r>
          </a:p>
        </p:txBody>
      </p:sp>
      <p:sp>
        <p:nvSpPr>
          <p:cNvPr id="31" name="Rounded Rectangle 23">
            <a:extLst>
              <a:ext uri="{FF2B5EF4-FFF2-40B4-BE49-F238E27FC236}">
                <a16:creationId xmlns:a16="http://schemas.microsoft.com/office/drawing/2014/main" id="{CF74F4C9-1662-95FE-EB8C-ACEC7259134A}"/>
              </a:ext>
            </a:extLst>
          </p:cNvPr>
          <p:cNvSpPr/>
          <p:nvPr/>
        </p:nvSpPr>
        <p:spPr>
          <a:xfrm>
            <a:off x="5940152" y="2137886"/>
            <a:ext cx="2376264" cy="79675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200" i="1" dirty="0">
                <a:latin typeface="Calibri" panose="020F0502020204030204" pitchFamily="34" charset="0"/>
                <a:cs typeface="Calibri" panose="020F0502020204030204" pitchFamily="34" charset="0"/>
              </a:rPr>
              <a:t>A built-in trial component to use RWD as a complement for clinical data to allow long term follow-up and economic analysis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324571-125F-99ED-1945-6C17CF4009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754ED01-E2A0-4C1E-8E21-014B99041579}" type="slidenum">
              <a:rPr lang="en-US" smtClean="0"/>
              <a:pPr/>
              <a:t>19</a:t>
            </a:fld>
            <a:endParaRPr lang="en-US"/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0BC66903-C2D4-4F4D-8B9B-B4A1D23B3348}"/>
              </a:ext>
            </a:extLst>
          </p:cNvPr>
          <p:cNvGrpSpPr/>
          <p:nvPr/>
        </p:nvGrpSpPr>
        <p:grpSpPr>
          <a:xfrm>
            <a:off x="2728361" y="895350"/>
            <a:ext cx="3405828" cy="3278335"/>
            <a:chOff x="3708400" y="1074737"/>
            <a:chExt cx="4776788" cy="4775201"/>
          </a:xfrm>
        </p:grpSpPr>
        <p:sp>
          <p:nvSpPr>
            <p:cNvPr id="34" name="Freeform 5">
              <a:extLst>
                <a:ext uri="{FF2B5EF4-FFF2-40B4-BE49-F238E27FC236}">
                  <a16:creationId xmlns:a16="http://schemas.microsoft.com/office/drawing/2014/main" id="{132EA5F3-5D07-4D5F-9E28-73CAFA78B9CF}"/>
                </a:ext>
              </a:extLst>
            </p:cNvPr>
            <p:cNvSpPr>
              <a:spLocks/>
            </p:cNvSpPr>
            <p:nvPr/>
          </p:nvSpPr>
          <p:spPr bwMode="auto">
            <a:xfrm>
              <a:off x="6240463" y="2016125"/>
              <a:ext cx="2244725" cy="2892425"/>
            </a:xfrm>
            <a:custGeom>
              <a:avLst/>
              <a:gdLst>
                <a:gd name="T0" fmla="*/ 7588 w 11780"/>
                <a:gd name="T1" fmla="*/ 0 h 15178"/>
                <a:gd name="T2" fmla="*/ 7588 w 11780"/>
                <a:gd name="T3" fmla="*/ 15178 h 15178"/>
                <a:gd name="T4" fmla="*/ 0 w 11780"/>
                <a:gd name="T5" fmla="*/ 7589 h 15178"/>
                <a:gd name="T6" fmla="*/ 7588 w 11780"/>
                <a:gd name="T7" fmla="*/ 0 h 15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780" h="15178">
                  <a:moveTo>
                    <a:pt x="7588" y="0"/>
                  </a:moveTo>
                  <a:cubicBezTo>
                    <a:pt x="11780" y="4191"/>
                    <a:pt x="11780" y="10986"/>
                    <a:pt x="7588" y="15178"/>
                  </a:cubicBezTo>
                  <a:lnTo>
                    <a:pt x="0" y="7589"/>
                  </a:lnTo>
                  <a:lnTo>
                    <a:pt x="7588" y="0"/>
                  </a:lnTo>
                  <a:close/>
                </a:path>
              </a:pathLst>
            </a:custGeom>
            <a:solidFill>
              <a:srgbClr val="B6D36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5" name="Freeform 6">
              <a:extLst>
                <a:ext uri="{FF2B5EF4-FFF2-40B4-BE49-F238E27FC236}">
                  <a16:creationId xmlns:a16="http://schemas.microsoft.com/office/drawing/2014/main" id="{B1BE04A7-A4FF-45F1-A2B2-ABB5C4A62DCD}"/>
                </a:ext>
              </a:extLst>
            </p:cNvPr>
            <p:cNvSpPr>
              <a:spLocks/>
            </p:cNvSpPr>
            <p:nvPr/>
          </p:nvSpPr>
          <p:spPr bwMode="auto">
            <a:xfrm>
              <a:off x="4649788" y="3605213"/>
              <a:ext cx="2892425" cy="2244725"/>
            </a:xfrm>
            <a:custGeom>
              <a:avLst/>
              <a:gdLst>
                <a:gd name="T0" fmla="*/ 15177 w 15177"/>
                <a:gd name="T1" fmla="*/ 7589 h 11780"/>
                <a:gd name="T2" fmla="*/ 0 w 15177"/>
                <a:gd name="T3" fmla="*/ 7589 h 11780"/>
                <a:gd name="T4" fmla="*/ 7588 w 15177"/>
                <a:gd name="T5" fmla="*/ 0 h 11780"/>
                <a:gd name="T6" fmla="*/ 15177 w 15177"/>
                <a:gd name="T7" fmla="*/ 7589 h 117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177" h="11780">
                  <a:moveTo>
                    <a:pt x="15177" y="7589"/>
                  </a:moveTo>
                  <a:cubicBezTo>
                    <a:pt x="10986" y="11780"/>
                    <a:pt x="4191" y="11780"/>
                    <a:pt x="0" y="7589"/>
                  </a:cubicBezTo>
                  <a:lnTo>
                    <a:pt x="7588" y="0"/>
                  </a:lnTo>
                  <a:lnTo>
                    <a:pt x="15177" y="7589"/>
                  </a:lnTo>
                  <a:close/>
                </a:path>
              </a:pathLst>
            </a:custGeom>
            <a:solidFill>
              <a:srgbClr val="33898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6" name="Freeform 7">
              <a:extLst>
                <a:ext uri="{FF2B5EF4-FFF2-40B4-BE49-F238E27FC236}">
                  <a16:creationId xmlns:a16="http://schemas.microsoft.com/office/drawing/2014/main" id="{BFA4BD24-8222-437E-9037-AE48F6416519}"/>
                </a:ext>
              </a:extLst>
            </p:cNvPr>
            <p:cNvSpPr>
              <a:spLocks/>
            </p:cNvSpPr>
            <p:nvPr/>
          </p:nvSpPr>
          <p:spPr bwMode="auto">
            <a:xfrm>
              <a:off x="3708400" y="2016125"/>
              <a:ext cx="2244725" cy="2892425"/>
            </a:xfrm>
            <a:custGeom>
              <a:avLst/>
              <a:gdLst>
                <a:gd name="T0" fmla="*/ 4192 w 11780"/>
                <a:gd name="T1" fmla="*/ 15178 h 15178"/>
                <a:gd name="T2" fmla="*/ 4192 w 11780"/>
                <a:gd name="T3" fmla="*/ 0 h 15178"/>
                <a:gd name="T4" fmla="*/ 11780 w 11780"/>
                <a:gd name="T5" fmla="*/ 7589 h 15178"/>
                <a:gd name="T6" fmla="*/ 4192 w 11780"/>
                <a:gd name="T7" fmla="*/ 15178 h 15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780" h="15178">
                  <a:moveTo>
                    <a:pt x="4192" y="15178"/>
                  </a:moveTo>
                  <a:cubicBezTo>
                    <a:pt x="0" y="10986"/>
                    <a:pt x="0" y="4191"/>
                    <a:pt x="4192" y="0"/>
                  </a:cubicBezTo>
                  <a:lnTo>
                    <a:pt x="11780" y="7589"/>
                  </a:lnTo>
                  <a:lnTo>
                    <a:pt x="4192" y="15178"/>
                  </a:lnTo>
                  <a:close/>
                </a:path>
              </a:pathLst>
            </a:custGeom>
            <a:solidFill>
              <a:srgbClr val="51913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7" name="Freeform 8">
              <a:extLst>
                <a:ext uri="{FF2B5EF4-FFF2-40B4-BE49-F238E27FC236}">
                  <a16:creationId xmlns:a16="http://schemas.microsoft.com/office/drawing/2014/main" id="{8C94F2BE-F3AC-48A9-B9AD-1557DEAC1EAF}"/>
                </a:ext>
              </a:extLst>
            </p:cNvPr>
            <p:cNvSpPr>
              <a:spLocks/>
            </p:cNvSpPr>
            <p:nvPr/>
          </p:nvSpPr>
          <p:spPr bwMode="auto">
            <a:xfrm>
              <a:off x="4649788" y="1074737"/>
              <a:ext cx="2892425" cy="2244725"/>
            </a:xfrm>
            <a:custGeom>
              <a:avLst/>
              <a:gdLst>
                <a:gd name="T0" fmla="*/ 0 w 15177"/>
                <a:gd name="T1" fmla="*/ 4191 h 11780"/>
                <a:gd name="T2" fmla="*/ 15177 w 15177"/>
                <a:gd name="T3" fmla="*/ 4191 h 11780"/>
                <a:gd name="T4" fmla="*/ 7588 w 15177"/>
                <a:gd name="T5" fmla="*/ 11780 h 11780"/>
                <a:gd name="T6" fmla="*/ 0 w 15177"/>
                <a:gd name="T7" fmla="*/ 4191 h 117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177" h="11780">
                  <a:moveTo>
                    <a:pt x="0" y="4191"/>
                  </a:moveTo>
                  <a:cubicBezTo>
                    <a:pt x="4191" y="0"/>
                    <a:pt x="10986" y="0"/>
                    <a:pt x="15177" y="4191"/>
                  </a:cubicBezTo>
                  <a:lnTo>
                    <a:pt x="7588" y="11780"/>
                  </a:lnTo>
                  <a:lnTo>
                    <a:pt x="0" y="4191"/>
                  </a:lnTo>
                  <a:close/>
                </a:path>
              </a:pathLst>
            </a:custGeom>
            <a:solidFill>
              <a:srgbClr val="24484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</p:grp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68428FFF-2103-4C76-81B2-BBE8D56CB830}"/>
              </a:ext>
            </a:extLst>
          </p:cNvPr>
          <p:cNvSpPr/>
          <p:nvPr/>
        </p:nvSpPr>
        <p:spPr>
          <a:xfrm>
            <a:off x="3649602" y="1586796"/>
            <a:ext cx="1736214" cy="1618474"/>
          </a:xfrm>
          <a:custGeom>
            <a:avLst/>
            <a:gdLst>
              <a:gd name="connsiteX0" fmla="*/ 982991 w 3523498"/>
              <a:gd name="connsiteY0" fmla="*/ 0 h 3521319"/>
              <a:gd name="connsiteX1" fmla="*/ 1295375 w 3523498"/>
              <a:gd name="connsiteY1" fmla="*/ 334199 h 3521319"/>
              <a:gd name="connsiteX2" fmla="*/ 1631739 w 3523498"/>
              <a:gd name="connsiteY2" fmla="*/ 694646 h 3521319"/>
              <a:gd name="connsiteX3" fmla="*/ 1889476 w 3523498"/>
              <a:gd name="connsiteY3" fmla="*/ 694646 h 3521319"/>
              <a:gd name="connsiteX4" fmla="*/ 2226003 w 3523498"/>
              <a:gd name="connsiteY4" fmla="*/ 334199 h 3521319"/>
              <a:gd name="connsiteX5" fmla="*/ 2538387 w 3523498"/>
              <a:gd name="connsiteY5" fmla="*/ 0 h 3521319"/>
              <a:gd name="connsiteX6" fmla="*/ 3055982 w 3523498"/>
              <a:gd name="connsiteY6" fmla="*/ 336482 h 3521319"/>
              <a:gd name="connsiteX7" fmla="*/ 2854037 w 3523498"/>
              <a:gd name="connsiteY7" fmla="*/ 538421 h 3521319"/>
              <a:gd name="connsiteX8" fmla="*/ 3013793 w 3523498"/>
              <a:gd name="connsiteY8" fmla="*/ 638607 h 3521319"/>
              <a:gd name="connsiteX9" fmla="*/ 3187135 w 3523498"/>
              <a:gd name="connsiteY9" fmla="*/ 465271 h 3521319"/>
              <a:gd name="connsiteX10" fmla="*/ 3523498 w 3523498"/>
              <a:gd name="connsiteY10" fmla="*/ 983035 h 3521319"/>
              <a:gd name="connsiteX11" fmla="*/ 3189255 w 3523498"/>
              <a:gd name="connsiteY11" fmla="*/ 1295389 h 3521319"/>
              <a:gd name="connsiteX12" fmla="*/ 2828912 w 3523498"/>
              <a:gd name="connsiteY12" fmla="*/ 1631708 h 3521319"/>
              <a:gd name="connsiteX13" fmla="*/ 2828912 w 3523498"/>
              <a:gd name="connsiteY13" fmla="*/ 1889612 h 3521319"/>
              <a:gd name="connsiteX14" fmla="*/ 3189255 w 3523498"/>
              <a:gd name="connsiteY14" fmla="*/ 2225930 h 3521319"/>
              <a:gd name="connsiteX15" fmla="*/ 3523498 w 3523498"/>
              <a:gd name="connsiteY15" fmla="*/ 2538284 h 3521319"/>
              <a:gd name="connsiteX16" fmla="*/ 3187135 w 3523498"/>
              <a:gd name="connsiteY16" fmla="*/ 3056049 h 3521319"/>
              <a:gd name="connsiteX17" fmla="*/ 3025748 w 3523498"/>
              <a:gd name="connsiteY17" fmla="*/ 2894667 h 3521319"/>
              <a:gd name="connsiteX18" fmla="*/ 2903974 w 3523498"/>
              <a:gd name="connsiteY18" fmla="*/ 3032834 h 3521319"/>
              <a:gd name="connsiteX19" fmla="*/ 3055982 w 3523498"/>
              <a:gd name="connsiteY19" fmla="*/ 3184838 h 3521319"/>
              <a:gd name="connsiteX20" fmla="*/ 2538387 w 3523498"/>
              <a:gd name="connsiteY20" fmla="*/ 3521319 h 3521319"/>
              <a:gd name="connsiteX21" fmla="*/ 2226003 w 3523498"/>
              <a:gd name="connsiteY21" fmla="*/ 3187120 h 3521319"/>
              <a:gd name="connsiteX22" fmla="*/ 1889476 w 3523498"/>
              <a:gd name="connsiteY22" fmla="*/ 2826674 h 3521319"/>
              <a:gd name="connsiteX23" fmla="*/ 1631739 w 3523498"/>
              <a:gd name="connsiteY23" fmla="*/ 2826674 h 3521319"/>
              <a:gd name="connsiteX24" fmla="*/ 1295375 w 3523498"/>
              <a:gd name="connsiteY24" fmla="*/ 3187120 h 3521319"/>
              <a:gd name="connsiteX25" fmla="*/ 982991 w 3523498"/>
              <a:gd name="connsiteY25" fmla="*/ 3521319 h 3521319"/>
              <a:gd name="connsiteX26" fmla="*/ 465232 w 3523498"/>
              <a:gd name="connsiteY26" fmla="*/ 3184838 h 3521319"/>
              <a:gd name="connsiteX27" fmla="*/ 588146 w 3523498"/>
              <a:gd name="connsiteY27" fmla="*/ 3061928 h 3521319"/>
              <a:gd name="connsiteX28" fmla="*/ 471029 w 3523498"/>
              <a:gd name="connsiteY28" fmla="*/ 2921388 h 3521319"/>
              <a:gd name="connsiteX29" fmla="*/ 336364 w 3523498"/>
              <a:gd name="connsiteY29" fmla="*/ 3056049 h 3521319"/>
              <a:gd name="connsiteX30" fmla="*/ 0 w 3523498"/>
              <a:gd name="connsiteY30" fmla="*/ 2538284 h 3521319"/>
              <a:gd name="connsiteX31" fmla="*/ 334243 w 3523498"/>
              <a:gd name="connsiteY31" fmla="*/ 2225930 h 3521319"/>
              <a:gd name="connsiteX32" fmla="*/ 694586 w 3523498"/>
              <a:gd name="connsiteY32" fmla="*/ 1889612 h 3521319"/>
              <a:gd name="connsiteX33" fmla="*/ 694586 w 3523498"/>
              <a:gd name="connsiteY33" fmla="*/ 1631708 h 3521319"/>
              <a:gd name="connsiteX34" fmla="*/ 334243 w 3523498"/>
              <a:gd name="connsiteY34" fmla="*/ 1295389 h 3521319"/>
              <a:gd name="connsiteX35" fmla="*/ 0 w 3523498"/>
              <a:gd name="connsiteY35" fmla="*/ 983035 h 3521319"/>
              <a:gd name="connsiteX36" fmla="*/ 336364 w 3523498"/>
              <a:gd name="connsiteY36" fmla="*/ 465271 h 3521319"/>
              <a:gd name="connsiteX37" fmla="*/ 473527 w 3523498"/>
              <a:gd name="connsiteY37" fmla="*/ 602430 h 3521319"/>
              <a:gd name="connsiteX38" fmla="*/ 606260 w 3523498"/>
              <a:gd name="connsiteY38" fmla="*/ 477505 h 3521319"/>
              <a:gd name="connsiteX39" fmla="*/ 465232 w 3523498"/>
              <a:gd name="connsiteY39" fmla="*/ 336482 h 3521319"/>
              <a:gd name="connsiteX40" fmla="*/ 982991 w 3523498"/>
              <a:gd name="connsiteY40" fmla="*/ 0 h 3521319"/>
              <a:gd name="connsiteX0" fmla="*/ 982991 w 3523498"/>
              <a:gd name="connsiteY0" fmla="*/ 0 h 3521319"/>
              <a:gd name="connsiteX1" fmla="*/ 1295375 w 3523498"/>
              <a:gd name="connsiteY1" fmla="*/ 334199 h 3521319"/>
              <a:gd name="connsiteX2" fmla="*/ 1631739 w 3523498"/>
              <a:gd name="connsiteY2" fmla="*/ 694646 h 3521319"/>
              <a:gd name="connsiteX3" fmla="*/ 1889476 w 3523498"/>
              <a:gd name="connsiteY3" fmla="*/ 694646 h 3521319"/>
              <a:gd name="connsiteX4" fmla="*/ 2226003 w 3523498"/>
              <a:gd name="connsiteY4" fmla="*/ 334199 h 3521319"/>
              <a:gd name="connsiteX5" fmla="*/ 2538387 w 3523498"/>
              <a:gd name="connsiteY5" fmla="*/ 0 h 3521319"/>
              <a:gd name="connsiteX6" fmla="*/ 3055982 w 3523498"/>
              <a:gd name="connsiteY6" fmla="*/ 336482 h 3521319"/>
              <a:gd name="connsiteX7" fmla="*/ 2854037 w 3523498"/>
              <a:gd name="connsiteY7" fmla="*/ 538421 h 3521319"/>
              <a:gd name="connsiteX8" fmla="*/ 3013793 w 3523498"/>
              <a:gd name="connsiteY8" fmla="*/ 638607 h 3521319"/>
              <a:gd name="connsiteX9" fmla="*/ 3187135 w 3523498"/>
              <a:gd name="connsiteY9" fmla="*/ 465271 h 3521319"/>
              <a:gd name="connsiteX10" fmla="*/ 3523498 w 3523498"/>
              <a:gd name="connsiteY10" fmla="*/ 983035 h 3521319"/>
              <a:gd name="connsiteX11" fmla="*/ 3189255 w 3523498"/>
              <a:gd name="connsiteY11" fmla="*/ 1295389 h 3521319"/>
              <a:gd name="connsiteX12" fmla="*/ 2828912 w 3523498"/>
              <a:gd name="connsiteY12" fmla="*/ 1631708 h 3521319"/>
              <a:gd name="connsiteX13" fmla="*/ 2828912 w 3523498"/>
              <a:gd name="connsiteY13" fmla="*/ 1889612 h 3521319"/>
              <a:gd name="connsiteX14" fmla="*/ 3189255 w 3523498"/>
              <a:gd name="connsiteY14" fmla="*/ 2225930 h 3521319"/>
              <a:gd name="connsiteX15" fmla="*/ 3523498 w 3523498"/>
              <a:gd name="connsiteY15" fmla="*/ 2538284 h 3521319"/>
              <a:gd name="connsiteX16" fmla="*/ 3187135 w 3523498"/>
              <a:gd name="connsiteY16" fmla="*/ 3056049 h 3521319"/>
              <a:gd name="connsiteX17" fmla="*/ 3025748 w 3523498"/>
              <a:gd name="connsiteY17" fmla="*/ 2894667 h 3521319"/>
              <a:gd name="connsiteX18" fmla="*/ 2903974 w 3523498"/>
              <a:gd name="connsiteY18" fmla="*/ 3032834 h 3521319"/>
              <a:gd name="connsiteX19" fmla="*/ 3055982 w 3523498"/>
              <a:gd name="connsiteY19" fmla="*/ 3184838 h 3521319"/>
              <a:gd name="connsiteX20" fmla="*/ 2538387 w 3523498"/>
              <a:gd name="connsiteY20" fmla="*/ 3521319 h 3521319"/>
              <a:gd name="connsiteX21" fmla="*/ 2226003 w 3523498"/>
              <a:gd name="connsiteY21" fmla="*/ 3187120 h 3521319"/>
              <a:gd name="connsiteX22" fmla="*/ 1889476 w 3523498"/>
              <a:gd name="connsiteY22" fmla="*/ 2826674 h 3521319"/>
              <a:gd name="connsiteX23" fmla="*/ 1631739 w 3523498"/>
              <a:gd name="connsiteY23" fmla="*/ 2826674 h 3521319"/>
              <a:gd name="connsiteX24" fmla="*/ 1295375 w 3523498"/>
              <a:gd name="connsiteY24" fmla="*/ 3187120 h 3521319"/>
              <a:gd name="connsiteX25" fmla="*/ 982991 w 3523498"/>
              <a:gd name="connsiteY25" fmla="*/ 3521319 h 3521319"/>
              <a:gd name="connsiteX26" fmla="*/ 465232 w 3523498"/>
              <a:gd name="connsiteY26" fmla="*/ 3184838 h 3521319"/>
              <a:gd name="connsiteX27" fmla="*/ 471029 w 3523498"/>
              <a:gd name="connsiteY27" fmla="*/ 2921388 h 3521319"/>
              <a:gd name="connsiteX28" fmla="*/ 336364 w 3523498"/>
              <a:gd name="connsiteY28" fmla="*/ 3056049 h 3521319"/>
              <a:gd name="connsiteX29" fmla="*/ 0 w 3523498"/>
              <a:gd name="connsiteY29" fmla="*/ 2538284 h 3521319"/>
              <a:gd name="connsiteX30" fmla="*/ 334243 w 3523498"/>
              <a:gd name="connsiteY30" fmla="*/ 2225930 h 3521319"/>
              <a:gd name="connsiteX31" fmla="*/ 694586 w 3523498"/>
              <a:gd name="connsiteY31" fmla="*/ 1889612 h 3521319"/>
              <a:gd name="connsiteX32" fmla="*/ 694586 w 3523498"/>
              <a:gd name="connsiteY32" fmla="*/ 1631708 h 3521319"/>
              <a:gd name="connsiteX33" fmla="*/ 334243 w 3523498"/>
              <a:gd name="connsiteY33" fmla="*/ 1295389 h 3521319"/>
              <a:gd name="connsiteX34" fmla="*/ 0 w 3523498"/>
              <a:gd name="connsiteY34" fmla="*/ 983035 h 3521319"/>
              <a:gd name="connsiteX35" fmla="*/ 336364 w 3523498"/>
              <a:gd name="connsiteY35" fmla="*/ 465271 h 3521319"/>
              <a:gd name="connsiteX36" fmla="*/ 473527 w 3523498"/>
              <a:gd name="connsiteY36" fmla="*/ 602430 h 3521319"/>
              <a:gd name="connsiteX37" fmla="*/ 606260 w 3523498"/>
              <a:gd name="connsiteY37" fmla="*/ 477505 h 3521319"/>
              <a:gd name="connsiteX38" fmla="*/ 465232 w 3523498"/>
              <a:gd name="connsiteY38" fmla="*/ 336482 h 3521319"/>
              <a:gd name="connsiteX39" fmla="*/ 982991 w 3523498"/>
              <a:gd name="connsiteY39" fmla="*/ 0 h 3521319"/>
              <a:gd name="connsiteX0" fmla="*/ 982991 w 3523498"/>
              <a:gd name="connsiteY0" fmla="*/ 0 h 3521319"/>
              <a:gd name="connsiteX1" fmla="*/ 1295375 w 3523498"/>
              <a:gd name="connsiteY1" fmla="*/ 334199 h 3521319"/>
              <a:gd name="connsiteX2" fmla="*/ 1631739 w 3523498"/>
              <a:gd name="connsiteY2" fmla="*/ 694646 h 3521319"/>
              <a:gd name="connsiteX3" fmla="*/ 1889476 w 3523498"/>
              <a:gd name="connsiteY3" fmla="*/ 694646 h 3521319"/>
              <a:gd name="connsiteX4" fmla="*/ 2226003 w 3523498"/>
              <a:gd name="connsiteY4" fmla="*/ 334199 h 3521319"/>
              <a:gd name="connsiteX5" fmla="*/ 2538387 w 3523498"/>
              <a:gd name="connsiteY5" fmla="*/ 0 h 3521319"/>
              <a:gd name="connsiteX6" fmla="*/ 3055982 w 3523498"/>
              <a:gd name="connsiteY6" fmla="*/ 336482 h 3521319"/>
              <a:gd name="connsiteX7" fmla="*/ 2854037 w 3523498"/>
              <a:gd name="connsiteY7" fmla="*/ 538421 h 3521319"/>
              <a:gd name="connsiteX8" fmla="*/ 3013793 w 3523498"/>
              <a:gd name="connsiteY8" fmla="*/ 638607 h 3521319"/>
              <a:gd name="connsiteX9" fmla="*/ 3187135 w 3523498"/>
              <a:gd name="connsiteY9" fmla="*/ 465271 h 3521319"/>
              <a:gd name="connsiteX10" fmla="*/ 3523498 w 3523498"/>
              <a:gd name="connsiteY10" fmla="*/ 983035 h 3521319"/>
              <a:gd name="connsiteX11" fmla="*/ 3189255 w 3523498"/>
              <a:gd name="connsiteY11" fmla="*/ 1295389 h 3521319"/>
              <a:gd name="connsiteX12" fmla="*/ 2828912 w 3523498"/>
              <a:gd name="connsiteY12" fmla="*/ 1631708 h 3521319"/>
              <a:gd name="connsiteX13" fmla="*/ 2828912 w 3523498"/>
              <a:gd name="connsiteY13" fmla="*/ 1889612 h 3521319"/>
              <a:gd name="connsiteX14" fmla="*/ 3189255 w 3523498"/>
              <a:gd name="connsiteY14" fmla="*/ 2225930 h 3521319"/>
              <a:gd name="connsiteX15" fmla="*/ 3523498 w 3523498"/>
              <a:gd name="connsiteY15" fmla="*/ 2538284 h 3521319"/>
              <a:gd name="connsiteX16" fmla="*/ 3187135 w 3523498"/>
              <a:gd name="connsiteY16" fmla="*/ 3056049 h 3521319"/>
              <a:gd name="connsiteX17" fmla="*/ 3025748 w 3523498"/>
              <a:gd name="connsiteY17" fmla="*/ 2894667 h 3521319"/>
              <a:gd name="connsiteX18" fmla="*/ 2903974 w 3523498"/>
              <a:gd name="connsiteY18" fmla="*/ 3032834 h 3521319"/>
              <a:gd name="connsiteX19" fmla="*/ 3055982 w 3523498"/>
              <a:gd name="connsiteY19" fmla="*/ 3184838 h 3521319"/>
              <a:gd name="connsiteX20" fmla="*/ 2538387 w 3523498"/>
              <a:gd name="connsiteY20" fmla="*/ 3521319 h 3521319"/>
              <a:gd name="connsiteX21" fmla="*/ 2226003 w 3523498"/>
              <a:gd name="connsiteY21" fmla="*/ 3187120 h 3521319"/>
              <a:gd name="connsiteX22" fmla="*/ 1889476 w 3523498"/>
              <a:gd name="connsiteY22" fmla="*/ 2826674 h 3521319"/>
              <a:gd name="connsiteX23" fmla="*/ 1631739 w 3523498"/>
              <a:gd name="connsiteY23" fmla="*/ 2826674 h 3521319"/>
              <a:gd name="connsiteX24" fmla="*/ 1295375 w 3523498"/>
              <a:gd name="connsiteY24" fmla="*/ 3187120 h 3521319"/>
              <a:gd name="connsiteX25" fmla="*/ 982991 w 3523498"/>
              <a:gd name="connsiteY25" fmla="*/ 3521319 h 3521319"/>
              <a:gd name="connsiteX26" fmla="*/ 465232 w 3523498"/>
              <a:gd name="connsiteY26" fmla="*/ 3184838 h 3521319"/>
              <a:gd name="connsiteX27" fmla="*/ 336364 w 3523498"/>
              <a:gd name="connsiteY27" fmla="*/ 3056049 h 3521319"/>
              <a:gd name="connsiteX28" fmla="*/ 0 w 3523498"/>
              <a:gd name="connsiteY28" fmla="*/ 2538284 h 3521319"/>
              <a:gd name="connsiteX29" fmla="*/ 334243 w 3523498"/>
              <a:gd name="connsiteY29" fmla="*/ 2225930 h 3521319"/>
              <a:gd name="connsiteX30" fmla="*/ 694586 w 3523498"/>
              <a:gd name="connsiteY30" fmla="*/ 1889612 h 3521319"/>
              <a:gd name="connsiteX31" fmla="*/ 694586 w 3523498"/>
              <a:gd name="connsiteY31" fmla="*/ 1631708 h 3521319"/>
              <a:gd name="connsiteX32" fmla="*/ 334243 w 3523498"/>
              <a:gd name="connsiteY32" fmla="*/ 1295389 h 3521319"/>
              <a:gd name="connsiteX33" fmla="*/ 0 w 3523498"/>
              <a:gd name="connsiteY33" fmla="*/ 983035 h 3521319"/>
              <a:gd name="connsiteX34" fmla="*/ 336364 w 3523498"/>
              <a:gd name="connsiteY34" fmla="*/ 465271 h 3521319"/>
              <a:gd name="connsiteX35" fmla="*/ 473527 w 3523498"/>
              <a:gd name="connsiteY35" fmla="*/ 602430 h 3521319"/>
              <a:gd name="connsiteX36" fmla="*/ 606260 w 3523498"/>
              <a:gd name="connsiteY36" fmla="*/ 477505 h 3521319"/>
              <a:gd name="connsiteX37" fmla="*/ 465232 w 3523498"/>
              <a:gd name="connsiteY37" fmla="*/ 336482 h 3521319"/>
              <a:gd name="connsiteX38" fmla="*/ 982991 w 3523498"/>
              <a:gd name="connsiteY38" fmla="*/ 0 h 3521319"/>
              <a:gd name="connsiteX0" fmla="*/ 982991 w 3523498"/>
              <a:gd name="connsiteY0" fmla="*/ 0 h 3521319"/>
              <a:gd name="connsiteX1" fmla="*/ 1295375 w 3523498"/>
              <a:gd name="connsiteY1" fmla="*/ 334199 h 3521319"/>
              <a:gd name="connsiteX2" fmla="*/ 1631739 w 3523498"/>
              <a:gd name="connsiteY2" fmla="*/ 694646 h 3521319"/>
              <a:gd name="connsiteX3" fmla="*/ 1889476 w 3523498"/>
              <a:gd name="connsiteY3" fmla="*/ 694646 h 3521319"/>
              <a:gd name="connsiteX4" fmla="*/ 2226003 w 3523498"/>
              <a:gd name="connsiteY4" fmla="*/ 334199 h 3521319"/>
              <a:gd name="connsiteX5" fmla="*/ 2538387 w 3523498"/>
              <a:gd name="connsiteY5" fmla="*/ 0 h 3521319"/>
              <a:gd name="connsiteX6" fmla="*/ 3055982 w 3523498"/>
              <a:gd name="connsiteY6" fmla="*/ 336482 h 3521319"/>
              <a:gd name="connsiteX7" fmla="*/ 2854037 w 3523498"/>
              <a:gd name="connsiteY7" fmla="*/ 538421 h 3521319"/>
              <a:gd name="connsiteX8" fmla="*/ 3013793 w 3523498"/>
              <a:gd name="connsiteY8" fmla="*/ 638607 h 3521319"/>
              <a:gd name="connsiteX9" fmla="*/ 3187135 w 3523498"/>
              <a:gd name="connsiteY9" fmla="*/ 465271 h 3521319"/>
              <a:gd name="connsiteX10" fmla="*/ 3523498 w 3523498"/>
              <a:gd name="connsiteY10" fmla="*/ 983035 h 3521319"/>
              <a:gd name="connsiteX11" fmla="*/ 3189255 w 3523498"/>
              <a:gd name="connsiteY11" fmla="*/ 1295389 h 3521319"/>
              <a:gd name="connsiteX12" fmla="*/ 2828912 w 3523498"/>
              <a:gd name="connsiteY12" fmla="*/ 1631708 h 3521319"/>
              <a:gd name="connsiteX13" fmla="*/ 2828912 w 3523498"/>
              <a:gd name="connsiteY13" fmla="*/ 1889612 h 3521319"/>
              <a:gd name="connsiteX14" fmla="*/ 3189255 w 3523498"/>
              <a:gd name="connsiteY14" fmla="*/ 2225930 h 3521319"/>
              <a:gd name="connsiteX15" fmla="*/ 3523498 w 3523498"/>
              <a:gd name="connsiteY15" fmla="*/ 2538284 h 3521319"/>
              <a:gd name="connsiteX16" fmla="*/ 3187135 w 3523498"/>
              <a:gd name="connsiteY16" fmla="*/ 3056049 h 3521319"/>
              <a:gd name="connsiteX17" fmla="*/ 3025748 w 3523498"/>
              <a:gd name="connsiteY17" fmla="*/ 2894667 h 3521319"/>
              <a:gd name="connsiteX18" fmla="*/ 2903974 w 3523498"/>
              <a:gd name="connsiteY18" fmla="*/ 3032834 h 3521319"/>
              <a:gd name="connsiteX19" fmla="*/ 3055982 w 3523498"/>
              <a:gd name="connsiteY19" fmla="*/ 3184838 h 3521319"/>
              <a:gd name="connsiteX20" fmla="*/ 2538387 w 3523498"/>
              <a:gd name="connsiteY20" fmla="*/ 3521319 h 3521319"/>
              <a:gd name="connsiteX21" fmla="*/ 2226003 w 3523498"/>
              <a:gd name="connsiteY21" fmla="*/ 3187120 h 3521319"/>
              <a:gd name="connsiteX22" fmla="*/ 1889476 w 3523498"/>
              <a:gd name="connsiteY22" fmla="*/ 2826674 h 3521319"/>
              <a:gd name="connsiteX23" fmla="*/ 1631739 w 3523498"/>
              <a:gd name="connsiteY23" fmla="*/ 2826674 h 3521319"/>
              <a:gd name="connsiteX24" fmla="*/ 1295375 w 3523498"/>
              <a:gd name="connsiteY24" fmla="*/ 3187120 h 3521319"/>
              <a:gd name="connsiteX25" fmla="*/ 982991 w 3523498"/>
              <a:gd name="connsiteY25" fmla="*/ 3521319 h 3521319"/>
              <a:gd name="connsiteX26" fmla="*/ 465232 w 3523498"/>
              <a:gd name="connsiteY26" fmla="*/ 3184838 h 3521319"/>
              <a:gd name="connsiteX27" fmla="*/ 336364 w 3523498"/>
              <a:gd name="connsiteY27" fmla="*/ 3056049 h 3521319"/>
              <a:gd name="connsiteX28" fmla="*/ 0 w 3523498"/>
              <a:gd name="connsiteY28" fmla="*/ 2538284 h 3521319"/>
              <a:gd name="connsiteX29" fmla="*/ 334243 w 3523498"/>
              <a:gd name="connsiteY29" fmla="*/ 2225930 h 3521319"/>
              <a:gd name="connsiteX30" fmla="*/ 694586 w 3523498"/>
              <a:gd name="connsiteY30" fmla="*/ 1889612 h 3521319"/>
              <a:gd name="connsiteX31" fmla="*/ 694586 w 3523498"/>
              <a:gd name="connsiteY31" fmla="*/ 1631708 h 3521319"/>
              <a:gd name="connsiteX32" fmla="*/ 334243 w 3523498"/>
              <a:gd name="connsiteY32" fmla="*/ 1295389 h 3521319"/>
              <a:gd name="connsiteX33" fmla="*/ 0 w 3523498"/>
              <a:gd name="connsiteY33" fmla="*/ 983035 h 3521319"/>
              <a:gd name="connsiteX34" fmla="*/ 336364 w 3523498"/>
              <a:gd name="connsiteY34" fmla="*/ 465271 h 3521319"/>
              <a:gd name="connsiteX35" fmla="*/ 606260 w 3523498"/>
              <a:gd name="connsiteY35" fmla="*/ 477505 h 3521319"/>
              <a:gd name="connsiteX36" fmla="*/ 465232 w 3523498"/>
              <a:gd name="connsiteY36" fmla="*/ 336482 h 3521319"/>
              <a:gd name="connsiteX37" fmla="*/ 982991 w 3523498"/>
              <a:gd name="connsiteY37" fmla="*/ 0 h 3521319"/>
              <a:gd name="connsiteX0" fmla="*/ 982991 w 3523498"/>
              <a:gd name="connsiteY0" fmla="*/ 0 h 3521319"/>
              <a:gd name="connsiteX1" fmla="*/ 1295375 w 3523498"/>
              <a:gd name="connsiteY1" fmla="*/ 334199 h 3521319"/>
              <a:gd name="connsiteX2" fmla="*/ 1631739 w 3523498"/>
              <a:gd name="connsiteY2" fmla="*/ 694646 h 3521319"/>
              <a:gd name="connsiteX3" fmla="*/ 1889476 w 3523498"/>
              <a:gd name="connsiteY3" fmla="*/ 694646 h 3521319"/>
              <a:gd name="connsiteX4" fmla="*/ 2226003 w 3523498"/>
              <a:gd name="connsiteY4" fmla="*/ 334199 h 3521319"/>
              <a:gd name="connsiteX5" fmla="*/ 2538387 w 3523498"/>
              <a:gd name="connsiteY5" fmla="*/ 0 h 3521319"/>
              <a:gd name="connsiteX6" fmla="*/ 3055982 w 3523498"/>
              <a:gd name="connsiteY6" fmla="*/ 336482 h 3521319"/>
              <a:gd name="connsiteX7" fmla="*/ 2854037 w 3523498"/>
              <a:gd name="connsiteY7" fmla="*/ 538421 h 3521319"/>
              <a:gd name="connsiteX8" fmla="*/ 3013793 w 3523498"/>
              <a:gd name="connsiteY8" fmla="*/ 638607 h 3521319"/>
              <a:gd name="connsiteX9" fmla="*/ 3187135 w 3523498"/>
              <a:gd name="connsiteY9" fmla="*/ 465271 h 3521319"/>
              <a:gd name="connsiteX10" fmla="*/ 3523498 w 3523498"/>
              <a:gd name="connsiteY10" fmla="*/ 983035 h 3521319"/>
              <a:gd name="connsiteX11" fmla="*/ 3189255 w 3523498"/>
              <a:gd name="connsiteY11" fmla="*/ 1295389 h 3521319"/>
              <a:gd name="connsiteX12" fmla="*/ 2828912 w 3523498"/>
              <a:gd name="connsiteY12" fmla="*/ 1631708 h 3521319"/>
              <a:gd name="connsiteX13" fmla="*/ 2828912 w 3523498"/>
              <a:gd name="connsiteY13" fmla="*/ 1889612 h 3521319"/>
              <a:gd name="connsiteX14" fmla="*/ 3189255 w 3523498"/>
              <a:gd name="connsiteY14" fmla="*/ 2225930 h 3521319"/>
              <a:gd name="connsiteX15" fmla="*/ 3523498 w 3523498"/>
              <a:gd name="connsiteY15" fmla="*/ 2538284 h 3521319"/>
              <a:gd name="connsiteX16" fmla="*/ 3187135 w 3523498"/>
              <a:gd name="connsiteY16" fmla="*/ 3056049 h 3521319"/>
              <a:gd name="connsiteX17" fmla="*/ 3025748 w 3523498"/>
              <a:gd name="connsiteY17" fmla="*/ 2894667 h 3521319"/>
              <a:gd name="connsiteX18" fmla="*/ 2903974 w 3523498"/>
              <a:gd name="connsiteY18" fmla="*/ 3032834 h 3521319"/>
              <a:gd name="connsiteX19" fmla="*/ 3055982 w 3523498"/>
              <a:gd name="connsiteY19" fmla="*/ 3184838 h 3521319"/>
              <a:gd name="connsiteX20" fmla="*/ 2538387 w 3523498"/>
              <a:gd name="connsiteY20" fmla="*/ 3521319 h 3521319"/>
              <a:gd name="connsiteX21" fmla="*/ 2226003 w 3523498"/>
              <a:gd name="connsiteY21" fmla="*/ 3187120 h 3521319"/>
              <a:gd name="connsiteX22" fmla="*/ 1889476 w 3523498"/>
              <a:gd name="connsiteY22" fmla="*/ 2826674 h 3521319"/>
              <a:gd name="connsiteX23" fmla="*/ 1631739 w 3523498"/>
              <a:gd name="connsiteY23" fmla="*/ 2826674 h 3521319"/>
              <a:gd name="connsiteX24" fmla="*/ 1295375 w 3523498"/>
              <a:gd name="connsiteY24" fmla="*/ 3187120 h 3521319"/>
              <a:gd name="connsiteX25" fmla="*/ 982991 w 3523498"/>
              <a:gd name="connsiteY25" fmla="*/ 3521319 h 3521319"/>
              <a:gd name="connsiteX26" fmla="*/ 465232 w 3523498"/>
              <a:gd name="connsiteY26" fmla="*/ 3184838 h 3521319"/>
              <a:gd name="connsiteX27" fmla="*/ 336364 w 3523498"/>
              <a:gd name="connsiteY27" fmla="*/ 3056049 h 3521319"/>
              <a:gd name="connsiteX28" fmla="*/ 0 w 3523498"/>
              <a:gd name="connsiteY28" fmla="*/ 2538284 h 3521319"/>
              <a:gd name="connsiteX29" fmla="*/ 334243 w 3523498"/>
              <a:gd name="connsiteY29" fmla="*/ 2225930 h 3521319"/>
              <a:gd name="connsiteX30" fmla="*/ 694586 w 3523498"/>
              <a:gd name="connsiteY30" fmla="*/ 1889612 h 3521319"/>
              <a:gd name="connsiteX31" fmla="*/ 694586 w 3523498"/>
              <a:gd name="connsiteY31" fmla="*/ 1631708 h 3521319"/>
              <a:gd name="connsiteX32" fmla="*/ 334243 w 3523498"/>
              <a:gd name="connsiteY32" fmla="*/ 1295389 h 3521319"/>
              <a:gd name="connsiteX33" fmla="*/ 0 w 3523498"/>
              <a:gd name="connsiteY33" fmla="*/ 983035 h 3521319"/>
              <a:gd name="connsiteX34" fmla="*/ 336364 w 3523498"/>
              <a:gd name="connsiteY34" fmla="*/ 465271 h 3521319"/>
              <a:gd name="connsiteX35" fmla="*/ 465232 w 3523498"/>
              <a:gd name="connsiteY35" fmla="*/ 336482 h 3521319"/>
              <a:gd name="connsiteX36" fmla="*/ 982991 w 3523498"/>
              <a:gd name="connsiteY36" fmla="*/ 0 h 3521319"/>
              <a:gd name="connsiteX0" fmla="*/ 982991 w 3523498"/>
              <a:gd name="connsiteY0" fmla="*/ 0 h 3521319"/>
              <a:gd name="connsiteX1" fmla="*/ 1295375 w 3523498"/>
              <a:gd name="connsiteY1" fmla="*/ 334199 h 3521319"/>
              <a:gd name="connsiteX2" fmla="*/ 1631739 w 3523498"/>
              <a:gd name="connsiteY2" fmla="*/ 694646 h 3521319"/>
              <a:gd name="connsiteX3" fmla="*/ 1889476 w 3523498"/>
              <a:gd name="connsiteY3" fmla="*/ 694646 h 3521319"/>
              <a:gd name="connsiteX4" fmla="*/ 2226003 w 3523498"/>
              <a:gd name="connsiteY4" fmla="*/ 334199 h 3521319"/>
              <a:gd name="connsiteX5" fmla="*/ 2538387 w 3523498"/>
              <a:gd name="connsiteY5" fmla="*/ 0 h 3521319"/>
              <a:gd name="connsiteX6" fmla="*/ 3055982 w 3523498"/>
              <a:gd name="connsiteY6" fmla="*/ 336482 h 3521319"/>
              <a:gd name="connsiteX7" fmla="*/ 3013793 w 3523498"/>
              <a:gd name="connsiteY7" fmla="*/ 638607 h 3521319"/>
              <a:gd name="connsiteX8" fmla="*/ 3187135 w 3523498"/>
              <a:gd name="connsiteY8" fmla="*/ 465271 h 3521319"/>
              <a:gd name="connsiteX9" fmla="*/ 3523498 w 3523498"/>
              <a:gd name="connsiteY9" fmla="*/ 983035 h 3521319"/>
              <a:gd name="connsiteX10" fmla="*/ 3189255 w 3523498"/>
              <a:gd name="connsiteY10" fmla="*/ 1295389 h 3521319"/>
              <a:gd name="connsiteX11" fmla="*/ 2828912 w 3523498"/>
              <a:gd name="connsiteY11" fmla="*/ 1631708 h 3521319"/>
              <a:gd name="connsiteX12" fmla="*/ 2828912 w 3523498"/>
              <a:gd name="connsiteY12" fmla="*/ 1889612 h 3521319"/>
              <a:gd name="connsiteX13" fmla="*/ 3189255 w 3523498"/>
              <a:gd name="connsiteY13" fmla="*/ 2225930 h 3521319"/>
              <a:gd name="connsiteX14" fmla="*/ 3523498 w 3523498"/>
              <a:gd name="connsiteY14" fmla="*/ 2538284 h 3521319"/>
              <a:gd name="connsiteX15" fmla="*/ 3187135 w 3523498"/>
              <a:gd name="connsiteY15" fmla="*/ 3056049 h 3521319"/>
              <a:gd name="connsiteX16" fmla="*/ 3025748 w 3523498"/>
              <a:gd name="connsiteY16" fmla="*/ 2894667 h 3521319"/>
              <a:gd name="connsiteX17" fmla="*/ 2903974 w 3523498"/>
              <a:gd name="connsiteY17" fmla="*/ 3032834 h 3521319"/>
              <a:gd name="connsiteX18" fmla="*/ 3055982 w 3523498"/>
              <a:gd name="connsiteY18" fmla="*/ 3184838 h 3521319"/>
              <a:gd name="connsiteX19" fmla="*/ 2538387 w 3523498"/>
              <a:gd name="connsiteY19" fmla="*/ 3521319 h 3521319"/>
              <a:gd name="connsiteX20" fmla="*/ 2226003 w 3523498"/>
              <a:gd name="connsiteY20" fmla="*/ 3187120 h 3521319"/>
              <a:gd name="connsiteX21" fmla="*/ 1889476 w 3523498"/>
              <a:gd name="connsiteY21" fmla="*/ 2826674 h 3521319"/>
              <a:gd name="connsiteX22" fmla="*/ 1631739 w 3523498"/>
              <a:gd name="connsiteY22" fmla="*/ 2826674 h 3521319"/>
              <a:gd name="connsiteX23" fmla="*/ 1295375 w 3523498"/>
              <a:gd name="connsiteY23" fmla="*/ 3187120 h 3521319"/>
              <a:gd name="connsiteX24" fmla="*/ 982991 w 3523498"/>
              <a:gd name="connsiteY24" fmla="*/ 3521319 h 3521319"/>
              <a:gd name="connsiteX25" fmla="*/ 465232 w 3523498"/>
              <a:gd name="connsiteY25" fmla="*/ 3184838 h 3521319"/>
              <a:gd name="connsiteX26" fmla="*/ 336364 w 3523498"/>
              <a:gd name="connsiteY26" fmla="*/ 3056049 h 3521319"/>
              <a:gd name="connsiteX27" fmla="*/ 0 w 3523498"/>
              <a:gd name="connsiteY27" fmla="*/ 2538284 h 3521319"/>
              <a:gd name="connsiteX28" fmla="*/ 334243 w 3523498"/>
              <a:gd name="connsiteY28" fmla="*/ 2225930 h 3521319"/>
              <a:gd name="connsiteX29" fmla="*/ 694586 w 3523498"/>
              <a:gd name="connsiteY29" fmla="*/ 1889612 h 3521319"/>
              <a:gd name="connsiteX30" fmla="*/ 694586 w 3523498"/>
              <a:gd name="connsiteY30" fmla="*/ 1631708 h 3521319"/>
              <a:gd name="connsiteX31" fmla="*/ 334243 w 3523498"/>
              <a:gd name="connsiteY31" fmla="*/ 1295389 h 3521319"/>
              <a:gd name="connsiteX32" fmla="*/ 0 w 3523498"/>
              <a:gd name="connsiteY32" fmla="*/ 983035 h 3521319"/>
              <a:gd name="connsiteX33" fmla="*/ 336364 w 3523498"/>
              <a:gd name="connsiteY33" fmla="*/ 465271 h 3521319"/>
              <a:gd name="connsiteX34" fmla="*/ 465232 w 3523498"/>
              <a:gd name="connsiteY34" fmla="*/ 336482 h 3521319"/>
              <a:gd name="connsiteX35" fmla="*/ 982991 w 3523498"/>
              <a:gd name="connsiteY35" fmla="*/ 0 h 3521319"/>
              <a:gd name="connsiteX0" fmla="*/ 982991 w 3523498"/>
              <a:gd name="connsiteY0" fmla="*/ 0 h 3521319"/>
              <a:gd name="connsiteX1" fmla="*/ 1295375 w 3523498"/>
              <a:gd name="connsiteY1" fmla="*/ 334199 h 3521319"/>
              <a:gd name="connsiteX2" fmla="*/ 1631739 w 3523498"/>
              <a:gd name="connsiteY2" fmla="*/ 694646 h 3521319"/>
              <a:gd name="connsiteX3" fmla="*/ 1889476 w 3523498"/>
              <a:gd name="connsiteY3" fmla="*/ 694646 h 3521319"/>
              <a:gd name="connsiteX4" fmla="*/ 2226003 w 3523498"/>
              <a:gd name="connsiteY4" fmla="*/ 334199 h 3521319"/>
              <a:gd name="connsiteX5" fmla="*/ 2538387 w 3523498"/>
              <a:gd name="connsiteY5" fmla="*/ 0 h 3521319"/>
              <a:gd name="connsiteX6" fmla="*/ 3055982 w 3523498"/>
              <a:gd name="connsiteY6" fmla="*/ 336482 h 3521319"/>
              <a:gd name="connsiteX7" fmla="*/ 3187135 w 3523498"/>
              <a:gd name="connsiteY7" fmla="*/ 465271 h 3521319"/>
              <a:gd name="connsiteX8" fmla="*/ 3523498 w 3523498"/>
              <a:gd name="connsiteY8" fmla="*/ 983035 h 3521319"/>
              <a:gd name="connsiteX9" fmla="*/ 3189255 w 3523498"/>
              <a:gd name="connsiteY9" fmla="*/ 1295389 h 3521319"/>
              <a:gd name="connsiteX10" fmla="*/ 2828912 w 3523498"/>
              <a:gd name="connsiteY10" fmla="*/ 1631708 h 3521319"/>
              <a:gd name="connsiteX11" fmla="*/ 2828912 w 3523498"/>
              <a:gd name="connsiteY11" fmla="*/ 1889612 h 3521319"/>
              <a:gd name="connsiteX12" fmla="*/ 3189255 w 3523498"/>
              <a:gd name="connsiteY12" fmla="*/ 2225930 h 3521319"/>
              <a:gd name="connsiteX13" fmla="*/ 3523498 w 3523498"/>
              <a:gd name="connsiteY13" fmla="*/ 2538284 h 3521319"/>
              <a:gd name="connsiteX14" fmla="*/ 3187135 w 3523498"/>
              <a:gd name="connsiteY14" fmla="*/ 3056049 h 3521319"/>
              <a:gd name="connsiteX15" fmla="*/ 3025748 w 3523498"/>
              <a:gd name="connsiteY15" fmla="*/ 2894667 h 3521319"/>
              <a:gd name="connsiteX16" fmla="*/ 2903974 w 3523498"/>
              <a:gd name="connsiteY16" fmla="*/ 3032834 h 3521319"/>
              <a:gd name="connsiteX17" fmla="*/ 3055982 w 3523498"/>
              <a:gd name="connsiteY17" fmla="*/ 3184838 h 3521319"/>
              <a:gd name="connsiteX18" fmla="*/ 2538387 w 3523498"/>
              <a:gd name="connsiteY18" fmla="*/ 3521319 h 3521319"/>
              <a:gd name="connsiteX19" fmla="*/ 2226003 w 3523498"/>
              <a:gd name="connsiteY19" fmla="*/ 3187120 h 3521319"/>
              <a:gd name="connsiteX20" fmla="*/ 1889476 w 3523498"/>
              <a:gd name="connsiteY20" fmla="*/ 2826674 h 3521319"/>
              <a:gd name="connsiteX21" fmla="*/ 1631739 w 3523498"/>
              <a:gd name="connsiteY21" fmla="*/ 2826674 h 3521319"/>
              <a:gd name="connsiteX22" fmla="*/ 1295375 w 3523498"/>
              <a:gd name="connsiteY22" fmla="*/ 3187120 h 3521319"/>
              <a:gd name="connsiteX23" fmla="*/ 982991 w 3523498"/>
              <a:gd name="connsiteY23" fmla="*/ 3521319 h 3521319"/>
              <a:gd name="connsiteX24" fmla="*/ 465232 w 3523498"/>
              <a:gd name="connsiteY24" fmla="*/ 3184838 h 3521319"/>
              <a:gd name="connsiteX25" fmla="*/ 336364 w 3523498"/>
              <a:gd name="connsiteY25" fmla="*/ 3056049 h 3521319"/>
              <a:gd name="connsiteX26" fmla="*/ 0 w 3523498"/>
              <a:gd name="connsiteY26" fmla="*/ 2538284 h 3521319"/>
              <a:gd name="connsiteX27" fmla="*/ 334243 w 3523498"/>
              <a:gd name="connsiteY27" fmla="*/ 2225930 h 3521319"/>
              <a:gd name="connsiteX28" fmla="*/ 694586 w 3523498"/>
              <a:gd name="connsiteY28" fmla="*/ 1889612 h 3521319"/>
              <a:gd name="connsiteX29" fmla="*/ 694586 w 3523498"/>
              <a:gd name="connsiteY29" fmla="*/ 1631708 h 3521319"/>
              <a:gd name="connsiteX30" fmla="*/ 334243 w 3523498"/>
              <a:gd name="connsiteY30" fmla="*/ 1295389 h 3521319"/>
              <a:gd name="connsiteX31" fmla="*/ 0 w 3523498"/>
              <a:gd name="connsiteY31" fmla="*/ 983035 h 3521319"/>
              <a:gd name="connsiteX32" fmla="*/ 336364 w 3523498"/>
              <a:gd name="connsiteY32" fmla="*/ 465271 h 3521319"/>
              <a:gd name="connsiteX33" fmla="*/ 465232 w 3523498"/>
              <a:gd name="connsiteY33" fmla="*/ 336482 h 3521319"/>
              <a:gd name="connsiteX34" fmla="*/ 982991 w 3523498"/>
              <a:gd name="connsiteY34" fmla="*/ 0 h 3521319"/>
              <a:gd name="connsiteX0" fmla="*/ 982991 w 3523498"/>
              <a:gd name="connsiteY0" fmla="*/ 0 h 3521319"/>
              <a:gd name="connsiteX1" fmla="*/ 1295375 w 3523498"/>
              <a:gd name="connsiteY1" fmla="*/ 334199 h 3521319"/>
              <a:gd name="connsiteX2" fmla="*/ 1631739 w 3523498"/>
              <a:gd name="connsiteY2" fmla="*/ 694646 h 3521319"/>
              <a:gd name="connsiteX3" fmla="*/ 1889476 w 3523498"/>
              <a:gd name="connsiteY3" fmla="*/ 694646 h 3521319"/>
              <a:gd name="connsiteX4" fmla="*/ 2226003 w 3523498"/>
              <a:gd name="connsiteY4" fmla="*/ 334199 h 3521319"/>
              <a:gd name="connsiteX5" fmla="*/ 2538387 w 3523498"/>
              <a:gd name="connsiteY5" fmla="*/ 0 h 3521319"/>
              <a:gd name="connsiteX6" fmla="*/ 3055982 w 3523498"/>
              <a:gd name="connsiteY6" fmla="*/ 336482 h 3521319"/>
              <a:gd name="connsiteX7" fmla="*/ 3187135 w 3523498"/>
              <a:gd name="connsiteY7" fmla="*/ 465271 h 3521319"/>
              <a:gd name="connsiteX8" fmla="*/ 3523498 w 3523498"/>
              <a:gd name="connsiteY8" fmla="*/ 983035 h 3521319"/>
              <a:gd name="connsiteX9" fmla="*/ 3189255 w 3523498"/>
              <a:gd name="connsiteY9" fmla="*/ 1295389 h 3521319"/>
              <a:gd name="connsiteX10" fmla="*/ 2828912 w 3523498"/>
              <a:gd name="connsiteY10" fmla="*/ 1631708 h 3521319"/>
              <a:gd name="connsiteX11" fmla="*/ 2828912 w 3523498"/>
              <a:gd name="connsiteY11" fmla="*/ 1889612 h 3521319"/>
              <a:gd name="connsiteX12" fmla="*/ 3189255 w 3523498"/>
              <a:gd name="connsiteY12" fmla="*/ 2225930 h 3521319"/>
              <a:gd name="connsiteX13" fmla="*/ 3523498 w 3523498"/>
              <a:gd name="connsiteY13" fmla="*/ 2538284 h 3521319"/>
              <a:gd name="connsiteX14" fmla="*/ 3187135 w 3523498"/>
              <a:gd name="connsiteY14" fmla="*/ 3056049 h 3521319"/>
              <a:gd name="connsiteX15" fmla="*/ 2903974 w 3523498"/>
              <a:gd name="connsiteY15" fmla="*/ 3032834 h 3521319"/>
              <a:gd name="connsiteX16" fmla="*/ 3055982 w 3523498"/>
              <a:gd name="connsiteY16" fmla="*/ 3184838 h 3521319"/>
              <a:gd name="connsiteX17" fmla="*/ 2538387 w 3523498"/>
              <a:gd name="connsiteY17" fmla="*/ 3521319 h 3521319"/>
              <a:gd name="connsiteX18" fmla="*/ 2226003 w 3523498"/>
              <a:gd name="connsiteY18" fmla="*/ 3187120 h 3521319"/>
              <a:gd name="connsiteX19" fmla="*/ 1889476 w 3523498"/>
              <a:gd name="connsiteY19" fmla="*/ 2826674 h 3521319"/>
              <a:gd name="connsiteX20" fmla="*/ 1631739 w 3523498"/>
              <a:gd name="connsiteY20" fmla="*/ 2826674 h 3521319"/>
              <a:gd name="connsiteX21" fmla="*/ 1295375 w 3523498"/>
              <a:gd name="connsiteY21" fmla="*/ 3187120 h 3521319"/>
              <a:gd name="connsiteX22" fmla="*/ 982991 w 3523498"/>
              <a:gd name="connsiteY22" fmla="*/ 3521319 h 3521319"/>
              <a:gd name="connsiteX23" fmla="*/ 465232 w 3523498"/>
              <a:gd name="connsiteY23" fmla="*/ 3184838 h 3521319"/>
              <a:gd name="connsiteX24" fmla="*/ 336364 w 3523498"/>
              <a:gd name="connsiteY24" fmla="*/ 3056049 h 3521319"/>
              <a:gd name="connsiteX25" fmla="*/ 0 w 3523498"/>
              <a:gd name="connsiteY25" fmla="*/ 2538284 h 3521319"/>
              <a:gd name="connsiteX26" fmla="*/ 334243 w 3523498"/>
              <a:gd name="connsiteY26" fmla="*/ 2225930 h 3521319"/>
              <a:gd name="connsiteX27" fmla="*/ 694586 w 3523498"/>
              <a:gd name="connsiteY27" fmla="*/ 1889612 h 3521319"/>
              <a:gd name="connsiteX28" fmla="*/ 694586 w 3523498"/>
              <a:gd name="connsiteY28" fmla="*/ 1631708 h 3521319"/>
              <a:gd name="connsiteX29" fmla="*/ 334243 w 3523498"/>
              <a:gd name="connsiteY29" fmla="*/ 1295389 h 3521319"/>
              <a:gd name="connsiteX30" fmla="*/ 0 w 3523498"/>
              <a:gd name="connsiteY30" fmla="*/ 983035 h 3521319"/>
              <a:gd name="connsiteX31" fmla="*/ 336364 w 3523498"/>
              <a:gd name="connsiteY31" fmla="*/ 465271 h 3521319"/>
              <a:gd name="connsiteX32" fmla="*/ 465232 w 3523498"/>
              <a:gd name="connsiteY32" fmla="*/ 336482 h 3521319"/>
              <a:gd name="connsiteX33" fmla="*/ 982991 w 3523498"/>
              <a:gd name="connsiteY33" fmla="*/ 0 h 3521319"/>
              <a:gd name="connsiteX0" fmla="*/ 982991 w 3523498"/>
              <a:gd name="connsiteY0" fmla="*/ 0 h 3521319"/>
              <a:gd name="connsiteX1" fmla="*/ 1295375 w 3523498"/>
              <a:gd name="connsiteY1" fmla="*/ 334199 h 3521319"/>
              <a:gd name="connsiteX2" fmla="*/ 1631739 w 3523498"/>
              <a:gd name="connsiteY2" fmla="*/ 694646 h 3521319"/>
              <a:gd name="connsiteX3" fmla="*/ 1889476 w 3523498"/>
              <a:gd name="connsiteY3" fmla="*/ 694646 h 3521319"/>
              <a:gd name="connsiteX4" fmla="*/ 2226003 w 3523498"/>
              <a:gd name="connsiteY4" fmla="*/ 334199 h 3521319"/>
              <a:gd name="connsiteX5" fmla="*/ 2538387 w 3523498"/>
              <a:gd name="connsiteY5" fmla="*/ 0 h 3521319"/>
              <a:gd name="connsiteX6" fmla="*/ 3055982 w 3523498"/>
              <a:gd name="connsiteY6" fmla="*/ 336482 h 3521319"/>
              <a:gd name="connsiteX7" fmla="*/ 3187135 w 3523498"/>
              <a:gd name="connsiteY7" fmla="*/ 465271 h 3521319"/>
              <a:gd name="connsiteX8" fmla="*/ 3523498 w 3523498"/>
              <a:gd name="connsiteY8" fmla="*/ 983035 h 3521319"/>
              <a:gd name="connsiteX9" fmla="*/ 3189255 w 3523498"/>
              <a:gd name="connsiteY9" fmla="*/ 1295389 h 3521319"/>
              <a:gd name="connsiteX10" fmla="*/ 2828912 w 3523498"/>
              <a:gd name="connsiteY10" fmla="*/ 1631708 h 3521319"/>
              <a:gd name="connsiteX11" fmla="*/ 2828912 w 3523498"/>
              <a:gd name="connsiteY11" fmla="*/ 1889612 h 3521319"/>
              <a:gd name="connsiteX12" fmla="*/ 3189255 w 3523498"/>
              <a:gd name="connsiteY12" fmla="*/ 2225930 h 3521319"/>
              <a:gd name="connsiteX13" fmla="*/ 3523498 w 3523498"/>
              <a:gd name="connsiteY13" fmla="*/ 2538284 h 3521319"/>
              <a:gd name="connsiteX14" fmla="*/ 3187135 w 3523498"/>
              <a:gd name="connsiteY14" fmla="*/ 3056049 h 3521319"/>
              <a:gd name="connsiteX15" fmla="*/ 3055982 w 3523498"/>
              <a:gd name="connsiteY15" fmla="*/ 3184838 h 3521319"/>
              <a:gd name="connsiteX16" fmla="*/ 2538387 w 3523498"/>
              <a:gd name="connsiteY16" fmla="*/ 3521319 h 3521319"/>
              <a:gd name="connsiteX17" fmla="*/ 2226003 w 3523498"/>
              <a:gd name="connsiteY17" fmla="*/ 3187120 h 3521319"/>
              <a:gd name="connsiteX18" fmla="*/ 1889476 w 3523498"/>
              <a:gd name="connsiteY18" fmla="*/ 2826674 h 3521319"/>
              <a:gd name="connsiteX19" fmla="*/ 1631739 w 3523498"/>
              <a:gd name="connsiteY19" fmla="*/ 2826674 h 3521319"/>
              <a:gd name="connsiteX20" fmla="*/ 1295375 w 3523498"/>
              <a:gd name="connsiteY20" fmla="*/ 3187120 h 3521319"/>
              <a:gd name="connsiteX21" fmla="*/ 982991 w 3523498"/>
              <a:gd name="connsiteY21" fmla="*/ 3521319 h 3521319"/>
              <a:gd name="connsiteX22" fmla="*/ 465232 w 3523498"/>
              <a:gd name="connsiteY22" fmla="*/ 3184838 h 3521319"/>
              <a:gd name="connsiteX23" fmla="*/ 336364 w 3523498"/>
              <a:gd name="connsiteY23" fmla="*/ 3056049 h 3521319"/>
              <a:gd name="connsiteX24" fmla="*/ 0 w 3523498"/>
              <a:gd name="connsiteY24" fmla="*/ 2538284 h 3521319"/>
              <a:gd name="connsiteX25" fmla="*/ 334243 w 3523498"/>
              <a:gd name="connsiteY25" fmla="*/ 2225930 h 3521319"/>
              <a:gd name="connsiteX26" fmla="*/ 694586 w 3523498"/>
              <a:gd name="connsiteY26" fmla="*/ 1889612 h 3521319"/>
              <a:gd name="connsiteX27" fmla="*/ 694586 w 3523498"/>
              <a:gd name="connsiteY27" fmla="*/ 1631708 h 3521319"/>
              <a:gd name="connsiteX28" fmla="*/ 334243 w 3523498"/>
              <a:gd name="connsiteY28" fmla="*/ 1295389 h 3521319"/>
              <a:gd name="connsiteX29" fmla="*/ 0 w 3523498"/>
              <a:gd name="connsiteY29" fmla="*/ 983035 h 3521319"/>
              <a:gd name="connsiteX30" fmla="*/ 336364 w 3523498"/>
              <a:gd name="connsiteY30" fmla="*/ 465271 h 3521319"/>
              <a:gd name="connsiteX31" fmla="*/ 465232 w 3523498"/>
              <a:gd name="connsiteY31" fmla="*/ 336482 h 3521319"/>
              <a:gd name="connsiteX32" fmla="*/ 982991 w 3523498"/>
              <a:gd name="connsiteY32" fmla="*/ 0 h 3521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3523498" h="3521319">
                <a:moveTo>
                  <a:pt x="982991" y="0"/>
                </a:moveTo>
                <a:lnTo>
                  <a:pt x="1295375" y="334199"/>
                </a:lnTo>
                <a:lnTo>
                  <a:pt x="1631739" y="694646"/>
                </a:lnTo>
                <a:cubicBezTo>
                  <a:pt x="1701719" y="768984"/>
                  <a:pt x="1819659" y="768984"/>
                  <a:pt x="1889476" y="694646"/>
                </a:cubicBezTo>
                <a:lnTo>
                  <a:pt x="2226003" y="334199"/>
                </a:lnTo>
                <a:lnTo>
                  <a:pt x="2538387" y="0"/>
                </a:lnTo>
                <a:cubicBezTo>
                  <a:pt x="2728427" y="85262"/>
                  <a:pt x="2903134" y="198726"/>
                  <a:pt x="3055982" y="336482"/>
                </a:cubicBezTo>
                <a:lnTo>
                  <a:pt x="3187135" y="465271"/>
                </a:lnTo>
                <a:cubicBezTo>
                  <a:pt x="3324649" y="618187"/>
                  <a:pt x="3438347" y="792949"/>
                  <a:pt x="3523498" y="983035"/>
                </a:cubicBezTo>
                <a:lnTo>
                  <a:pt x="3189255" y="1295389"/>
                </a:lnTo>
                <a:lnTo>
                  <a:pt x="2828912" y="1631708"/>
                </a:lnTo>
                <a:cubicBezTo>
                  <a:pt x="2754527" y="1701645"/>
                  <a:pt x="2754527" y="1819674"/>
                  <a:pt x="2828912" y="1889612"/>
                </a:cubicBezTo>
                <a:lnTo>
                  <a:pt x="3189255" y="2225930"/>
                </a:lnTo>
                <a:lnTo>
                  <a:pt x="3523498" y="2538284"/>
                </a:lnTo>
                <a:cubicBezTo>
                  <a:pt x="3438347" y="2728370"/>
                  <a:pt x="3324649" y="2903132"/>
                  <a:pt x="3187135" y="3056049"/>
                </a:cubicBezTo>
                <a:lnTo>
                  <a:pt x="3055982" y="3184838"/>
                </a:lnTo>
                <a:cubicBezTo>
                  <a:pt x="2903134" y="3322593"/>
                  <a:pt x="2728427" y="3436058"/>
                  <a:pt x="2538387" y="3521319"/>
                </a:cubicBezTo>
                <a:lnTo>
                  <a:pt x="2226003" y="3187120"/>
                </a:lnTo>
                <a:lnTo>
                  <a:pt x="1889476" y="2826674"/>
                </a:lnTo>
                <a:cubicBezTo>
                  <a:pt x="1819659" y="2752335"/>
                  <a:pt x="1701719" y="2752335"/>
                  <a:pt x="1631739" y="2826674"/>
                </a:cubicBezTo>
                <a:lnTo>
                  <a:pt x="1295375" y="3187120"/>
                </a:lnTo>
                <a:lnTo>
                  <a:pt x="982991" y="3521319"/>
                </a:lnTo>
                <a:cubicBezTo>
                  <a:pt x="792950" y="3436058"/>
                  <a:pt x="618244" y="3322593"/>
                  <a:pt x="465232" y="3184838"/>
                </a:cubicBezTo>
                <a:lnTo>
                  <a:pt x="336364" y="3056049"/>
                </a:lnTo>
                <a:cubicBezTo>
                  <a:pt x="198850" y="2903132"/>
                  <a:pt x="85151" y="2728370"/>
                  <a:pt x="0" y="2538284"/>
                </a:cubicBezTo>
                <a:lnTo>
                  <a:pt x="334243" y="2225930"/>
                </a:lnTo>
                <a:lnTo>
                  <a:pt x="694586" y="1889612"/>
                </a:lnTo>
                <a:cubicBezTo>
                  <a:pt x="768971" y="1819674"/>
                  <a:pt x="768971" y="1701645"/>
                  <a:pt x="694586" y="1631708"/>
                </a:cubicBezTo>
                <a:lnTo>
                  <a:pt x="334243" y="1295389"/>
                </a:lnTo>
                <a:lnTo>
                  <a:pt x="0" y="983035"/>
                </a:lnTo>
                <a:cubicBezTo>
                  <a:pt x="85151" y="792949"/>
                  <a:pt x="198850" y="618187"/>
                  <a:pt x="336364" y="465271"/>
                </a:cubicBezTo>
                <a:lnTo>
                  <a:pt x="465232" y="336482"/>
                </a:lnTo>
                <a:cubicBezTo>
                  <a:pt x="618244" y="198726"/>
                  <a:pt x="792950" y="85262"/>
                  <a:pt x="982991" y="0"/>
                </a:cubicBezTo>
                <a:close/>
              </a:path>
            </a:pathLst>
          </a:custGeom>
          <a:solidFill>
            <a:srgbClr val="F3F3F1"/>
          </a:solidFill>
          <a:ln w="12700">
            <a:miter lim="400000"/>
          </a:ln>
        </p:spPr>
        <p:txBody>
          <a:bodyPr wrap="square" lIns="38100" tIns="38100" rIns="38100" bIns="3810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297A271B-24AD-3B36-B568-E65A7B93B47D}"/>
              </a:ext>
            </a:extLst>
          </p:cNvPr>
          <p:cNvSpPr txBox="1"/>
          <p:nvPr/>
        </p:nvSpPr>
        <p:spPr>
          <a:xfrm>
            <a:off x="3773475" y="1936452"/>
            <a:ext cx="144966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noProof="1">
                <a:solidFill>
                  <a:srgbClr val="2448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CLINICAL</a:t>
            </a:r>
          </a:p>
          <a:p>
            <a:pPr algn="ctr"/>
            <a:r>
              <a:rPr lang="en-US" b="1" noProof="1">
                <a:solidFill>
                  <a:srgbClr val="2448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</a:t>
            </a:r>
          </a:p>
          <a:p>
            <a:pPr algn="ctr"/>
            <a:r>
              <a:rPr lang="en-US" b="1" noProof="1">
                <a:solidFill>
                  <a:srgbClr val="2448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SCIENCE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172C0121-EBD2-2F11-C0F3-0CEF50B427C3}"/>
              </a:ext>
            </a:extLst>
          </p:cNvPr>
          <p:cNvSpPr txBox="1"/>
          <p:nvPr/>
        </p:nvSpPr>
        <p:spPr>
          <a:xfrm>
            <a:off x="3707904" y="1134130"/>
            <a:ext cx="144966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noProof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Clinical Trial </a:t>
            </a:r>
          </a:p>
          <a:p>
            <a:pPr algn="ctr"/>
            <a:r>
              <a:rPr lang="en-US" sz="1400" b="1" noProof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D9911B3A-ED89-E587-359E-FFC09D77B9CA}"/>
              </a:ext>
            </a:extLst>
          </p:cNvPr>
          <p:cNvSpPr txBox="1"/>
          <p:nvPr/>
        </p:nvSpPr>
        <p:spPr>
          <a:xfrm>
            <a:off x="2696836" y="2137886"/>
            <a:ext cx="1307564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i="0" dirty="0">
                <a:solidFill>
                  <a:srgbClr val="24242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Correlative </a:t>
            </a:r>
          </a:p>
          <a:p>
            <a:pPr algn="ctr"/>
            <a:r>
              <a:rPr lang="en-US" sz="1400" b="1" i="0" dirty="0">
                <a:solidFill>
                  <a:srgbClr val="24242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Science </a:t>
            </a:r>
          </a:p>
          <a:p>
            <a:pPr algn="ctr"/>
            <a:r>
              <a:rPr lang="en-US" sz="1400" b="1" i="0" dirty="0">
                <a:solidFill>
                  <a:srgbClr val="24242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Data</a:t>
            </a:r>
            <a:endParaRPr lang="en-US" sz="1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48AD8E43-ECB5-CF63-BFCA-37CD42ABA086}"/>
              </a:ext>
            </a:extLst>
          </p:cNvPr>
          <p:cNvSpPr txBox="1"/>
          <p:nvPr/>
        </p:nvSpPr>
        <p:spPr>
          <a:xfrm>
            <a:off x="3581400" y="3416682"/>
            <a:ext cx="163772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i="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Patient Reported Data</a:t>
            </a:r>
            <a:endParaRPr lang="en-US" sz="14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35BF8F29-C4E4-A663-7F68-2ACEE85A7C86}"/>
              </a:ext>
            </a:extLst>
          </p:cNvPr>
          <p:cNvSpPr txBox="1"/>
          <p:nvPr/>
        </p:nvSpPr>
        <p:spPr>
          <a:xfrm>
            <a:off x="4869671" y="2277130"/>
            <a:ext cx="137872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i="0" dirty="0">
                <a:solidFill>
                  <a:srgbClr val="24242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Real World Data</a:t>
            </a:r>
            <a:endParaRPr lang="en-US" sz="1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560B8F5C-BAB5-DD11-EA66-2CB77E2957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123478"/>
            <a:ext cx="8496944" cy="411480"/>
          </a:xfrm>
        </p:spPr>
        <p:txBody>
          <a:bodyPr/>
          <a:lstStyle/>
          <a:p>
            <a:pPr algn="l"/>
            <a:r>
              <a:rPr lang="en-US" sz="2400" dirty="0"/>
              <a:t>Long Term Goals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314DD1A-337E-4F18-60E8-0612420538AD}"/>
              </a:ext>
            </a:extLst>
          </p:cNvPr>
          <p:cNvSpPr txBox="1"/>
          <p:nvPr/>
        </p:nvSpPr>
        <p:spPr>
          <a:xfrm>
            <a:off x="3275856" y="2797373"/>
            <a:ext cx="2520280" cy="638473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050" i="1" dirty="0">
                <a:latin typeface="Calibri" panose="020F0502020204030204" pitchFamily="34" charset="0"/>
                <a:cs typeface="Calibri" panose="020F0502020204030204" pitchFamily="34" charset="0"/>
              </a:rPr>
              <a:t>A platform that is available to different users in cancer research and care to collaborate and #SolveCancerTogether</a:t>
            </a:r>
          </a:p>
        </p:txBody>
      </p:sp>
    </p:spTree>
    <p:extLst>
      <p:ext uri="{BB962C8B-B14F-4D97-AF65-F5344CB8AC3E}">
        <p14:creationId xmlns:p14="http://schemas.microsoft.com/office/powerpoint/2010/main" val="42560824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27E56F-847D-22EC-C118-CE99A79C45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429699-9275-E194-6CFB-F357F63131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/>
              <a:t>To understand the how clinical data sciences can support the collection, management, and analysis of clinical data</a:t>
            </a:r>
          </a:p>
          <a:p>
            <a:pPr marL="562356" lvl="2" indent="-342900">
              <a:buSzPct val="50000"/>
              <a:buFont typeface="Wingdings" panose="05000000000000000000" pitchFamily="2" charset="2"/>
              <a:buChar char=""/>
            </a:pPr>
            <a:r>
              <a:rPr lang="en-US" dirty="0"/>
              <a:t>Define data science, how it applies to clinical trials, data sources and types, teams involved</a:t>
            </a:r>
          </a:p>
          <a:p>
            <a:r>
              <a:rPr lang="en-US" i="1" dirty="0"/>
              <a:t>To review the current adoption of data science at CCTG</a:t>
            </a:r>
          </a:p>
          <a:p>
            <a:pPr marL="562356" lvl="2" indent="-342900">
              <a:buSzPct val="50000"/>
              <a:buFont typeface="Wingdings" panose="05000000000000000000" pitchFamily="2" charset="2"/>
              <a:buChar char="o"/>
            </a:pPr>
            <a:r>
              <a:rPr lang="en-US" dirty="0"/>
              <a:t>Review CCTG’s active projects</a:t>
            </a:r>
          </a:p>
          <a:p>
            <a:r>
              <a:rPr lang="en-US" i="1" dirty="0"/>
              <a:t>To review the future of data science at CCTG</a:t>
            </a:r>
          </a:p>
          <a:p>
            <a:pPr marL="562356" lvl="2" indent="-342900">
              <a:buSzPct val="50000"/>
              <a:buFont typeface="Wingdings" panose="05000000000000000000" pitchFamily="2" charset="2"/>
              <a:buChar char="o"/>
            </a:pPr>
            <a:r>
              <a:rPr lang="en-US" dirty="0"/>
              <a:t>Review CCTG’s short and long-term goals, potential uses for clinical trial sponsors and sites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67D327-AF2F-2EA6-5E60-D2A2CA8295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754ED01-E2A0-4C1E-8E21-014B99041579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6347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ounded Rectangle 25">
            <a:extLst>
              <a:ext uri="{FF2B5EF4-FFF2-40B4-BE49-F238E27FC236}">
                <a16:creationId xmlns:a16="http://schemas.microsoft.com/office/drawing/2014/main" id="{7FCAA0A9-C04B-4328-48AF-53CA5C9C3ABB}"/>
              </a:ext>
            </a:extLst>
          </p:cNvPr>
          <p:cNvSpPr/>
          <p:nvPr/>
        </p:nvSpPr>
        <p:spPr>
          <a:xfrm>
            <a:off x="3178092" y="574834"/>
            <a:ext cx="2546036" cy="48474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i="1" dirty="0">
                <a:latin typeface="Calibri" panose="020F0502020204030204" pitchFamily="34" charset="0"/>
                <a:cs typeface="Calibri" panose="020F0502020204030204" pitchFamily="34" charset="0"/>
              </a:rPr>
              <a:t>Continue use of CDISC in CCTG trials</a:t>
            </a:r>
          </a:p>
          <a:p>
            <a:pPr algn="ctr"/>
            <a:r>
              <a:rPr lang="en-US" sz="1200" i="1" dirty="0">
                <a:latin typeface="Calibri" panose="020F0502020204030204" pitchFamily="34" charset="0"/>
                <a:cs typeface="Calibri" panose="020F0502020204030204" pitchFamily="34" charset="0"/>
              </a:rPr>
              <a:t>Dash Sharing Platform</a:t>
            </a:r>
          </a:p>
        </p:txBody>
      </p:sp>
      <p:sp>
        <p:nvSpPr>
          <p:cNvPr id="29" name="Rounded Rectangle 34">
            <a:extLst>
              <a:ext uri="{FF2B5EF4-FFF2-40B4-BE49-F238E27FC236}">
                <a16:creationId xmlns:a16="http://schemas.microsoft.com/office/drawing/2014/main" id="{E120AA5C-2ADF-6EC9-DC5F-D50E4D8DACB8}"/>
              </a:ext>
            </a:extLst>
          </p:cNvPr>
          <p:cNvSpPr/>
          <p:nvPr/>
        </p:nvSpPr>
        <p:spPr>
          <a:xfrm>
            <a:off x="1619672" y="4003788"/>
            <a:ext cx="5616624" cy="1056337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i="1" dirty="0">
                <a:latin typeface="Calibri" panose="020F0502020204030204" pitchFamily="34" charset="0"/>
                <a:cs typeface="Calibri" panose="020F0502020204030204" pitchFamily="34" charset="0"/>
              </a:rPr>
              <a:t>Expanded use of ePROs - SPROUT</a:t>
            </a:r>
          </a:p>
          <a:p>
            <a:pPr algn="ctr"/>
            <a:r>
              <a:rPr lang="en-US" sz="1000" i="1" dirty="0">
                <a:latin typeface="Calibri" panose="020F0502020204030204" pitchFamily="34" charset="0"/>
                <a:cs typeface="Calibri" panose="020F0502020204030204" pitchFamily="34" charset="0"/>
              </a:rPr>
              <a:t>Longitudinal online outcome collection from patients in SC.27</a:t>
            </a:r>
          </a:p>
          <a:p>
            <a:pPr algn="ctr"/>
            <a:r>
              <a:rPr lang="en-US" sz="1000" i="1" dirty="0">
                <a:latin typeface="Calibri" panose="020F0502020204030204" pitchFamily="34" charset="0"/>
                <a:cs typeface="Calibri" panose="020F0502020204030204" pitchFamily="34" charset="0"/>
              </a:rPr>
              <a:t>Remote symptom monitoring in BL.13F</a:t>
            </a:r>
          </a:p>
          <a:p>
            <a:pPr algn="ctr"/>
            <a:r>
              <a:rPr lang="en-US" sz="1000" i="1" dirty="0">
                <a:latin typeface="Calibri" panose="020F0502020204030204" pitchFamily="34" charset="0"/>
                <a:cs typeface="Calibri" panose="020F0502020204030204" pitchFamily="34" charset="0"/>
              </a:rPr>
              <a:t>Virtual delivery of SC intervention in SC.26</a:t>
            </a:r>
          </a:p>
          <a:p>
            <a:pPr algn="ctr"/>
            <a:r>
              <a:rPr lang="en-US" sz="1000" i="1" dirty="0">
                <a:latin typeface="Calibri" panose="020F0502020204030204" pitchFamily="34" charset="0"/>
                <a:cs typeface="Calibri" panose="020F0502020204030204" pitchFamily="34" charset="0"/>
              </a:rPr>
              <a:t>Mobile app development in SPROUT. </a:t>
            </a:r>
          </a:p>
          <a:p>
            <a:pPr algn="ctr"/>
            <a:r>
              <a:rPr lang="en-US" sz="1000" i="1" dirty="0">
                <a:latin typeface="Calibri" panose="020F0502020204030204" pitchFamily="34" charset="0"/>
                <a:cs typeface="Calibri" panose="020F0502020204030204" pitchFamily="34" charset="0"/>
              </a:rPr>
              <a:t>Planning to use Medidata Patient Cloud module (HN.11)</a:t>
            </a:r>
          </a:p>
          <a:p>
            <a:pPr algn="ctr"/>
            <a:r>
              <a:rPr lang="en-US" sz="1000" i="1" dirty="0">
                <a:latin typeface="Calibri" panose="020F0502020204030204" pitchFamily="34" charset="0"/>
                <a:cs typeface="Calibri" panose="020F0502020204030204" pitchFamily="34" charset="0"/>
              </a:rPr>
              <a:t>Portal to allow patients to complete their ePROs, see their outstanding surveys, study materials, etc.</a:t>
            </a:r>
          </a:p>
        </p:txBody>
      </p:sp>
      <p:sp>
        <p:nvSpPr>
          <p:cNvPr id="30" name="Rounded Rectangle 2">
            <a:extLst>
              <a:ext uri="{FF2B5EF4-FFF2-40B4-BE49-F238E27FC236}">
                <a16:creationId xmlns:a16="http://schemas.microsoft.com/office/drawing/2014/main" id="{8219F1A1-B071-B840-DA0A-03EEB8FE3560}"/>
              </a:ext>
            </a:extLst>
          </p:cNvPr>
          <p:cNvSpPr/>
          <p:nvPr/>
        </p:nvSpPr>
        <p:spPr>
          <a:xfrm>
            <a:off x="323528" y="2139702"/>
            <a:ext cx="2592280" cy="65750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200" i="1" dirty="0">
                <a:latin typeface="Calibri" panose="020F0502020204030204" pitchFamily="34" charset="0"/>
                <a:cs typeface="Calibri" panose="020F0502020204030204" pitchFamily="34" charset="0"/>
              </a:rPr>
              <a:t>Build an inventory of correlative data to identify gaps in standardizing the biomarker validation process</a:t>
            </a:r>
          </a:p>
        </p:txBody>
      </p:sp>
      <p:sp>
        <p:nvSpPr>
          <p:cNvPr id="31" name="Rounded Rectangle 23">
            <a:extLst>
              <a:ext uri="{FF2B5EF4-FFF2-40B4-BE49-F238E27FC236}">
                <a16:creationId xmlns:a16="http://schemas.microsoft.com/office/drawing/2014/main" id="{F8197269-8FC5-306C-9FB1-331B9F9B25FF}"/>
              </a:ext>
            </a:extLst>
          </p:cNvPr>
          <p:cNvSpPr/>
          <p:nvPr/>
        </p:nvSpPr>
        <p:spPr>
          <a:xfrm>
            <a:off x="5940152" y="1942842"/>
            <a:ext cx="2880320" cy="127698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200" i="1" dirty="0">
                <a:latin typeface="Calibri" panose="020F0502020204030204" pitchFamily="34" charset="0"/>
                <a:cs typeface="Calibri" panose="020F0502020204030204" pitchFamily="34" charset="0"/>
              </a:rPr>
              <a:t>LIFE study: T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esting feasibility and value of long-term clinical trial follow up using administrative data sources </a:t>
            </a:r>
            <a:r>
              <a:rPr lang="en-US" sz="1200" dirty="0"/>
              <a:t>I</a:t>
            </a:r>
            <a:r>
              <a:rPr lang="en-US" sz="1000" dirty="0"/>
              <a:t>.e. </a:t>
            </a:r>
            <a:r>
              <a:rPr lang="en-US" sz="1000" i="1" dirty="0">
                <a:latin typeface="Calibri" panose="020F0502020204030204" pitchFamily="34" charset="0"/>
                <a:cs typeface="Calibri" panose="020F0502020204030204" pitchFamily="34" charset="0"/>
              </a:rPr>
              <a:t>link clinical trial data with Cancer Care Registry and Statistics Canada census data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324571-125F-99ED-1945-6C17CF4009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754ED01-E2A0-4C1E-8E21-014B99041579}" type="slidenum">
              <a:rPr lang="en-US" smtClean="0"/>
              <a:pPr/>
              <a:t>20</a:t>
            </a:fld>
            <a:endParaRPr lang="en-US"/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0BC66903-C2D4-4F4D-8B9B-B4A1D23B3348}"/>
              </a:ext>
            </a:extLst>
          </p:cNvPr>
          <p:cNvGrpSpPr/>
          <p:nvPr/>
        </p:nvGrpSpPr>
        <p:grpSpPr>
          <a:xfrm>
            <a:off x="2728361" y="895350"/>
            <a:ext cx="3405828" cy="3278335"/>
            <a:chOff x="3708400" y="1074737"/>
            <a:chExt cx="4776788" cy="4775201"/>
          </a:xfrm>
        </p:grpSpPr>
        <p:sp>
          <p:nvSpPr>
            <p:cNvPr id="34" name="Freeform 5">
              <a:extLst>
                <a:ext uri="{FF2B5EF4-FFF2-40B4-BE49-F238E27FC236}">
                  <a16:creationId xmlns:a16="http://schemas.microsoft.com/office/drawing/2014/main" id="{132EA5F3-5D07-4D5F-9E28-73CAFA78B9CF}"/>
                </a:ext>
              </a:extLst>
            </p:cNvPr>
            <p:cNvSpPr>
              <a:spLocks/>
            </p:cNvSpPr>
            <p:nvPr/>
          </p:nvSpPr>
          <p:spPr bwMode="auto">
            <a:xfrm>
              <a:off x="6240463" y="2016125"/>
              <a:ext cx="2244725" cy="2892425"/>
            </a:xfrm>
            <a:custGeom>
              <a:avLst/>
              <a:gdLst>
                <a:gd name="T0" fmla="*/ 7588 w 11780"/>
                <a:gd name="T1" fmla="*/ 0 h 15178"/>
                <a:gd name="T2" fmla="*/ 7588 w 11780"/>
                <a:gd name="T3" fmla="*/ 15178 h 15178"/>
                <a:gd name="T4" fmla="*/ 0 w 11780"/>
                <a:gd name="T5" fmla="*/ 7589 h 15178"/>
                <a:gd name="T6" fmla="*/ 7588 w 11780"/>
                <a:gd name="T7" fmla="*/ 0 h 15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780" h="15178">
                  <a:moveTo>
                    <a:pt x="7588" y="0"/>
                  </a:moveTo>
                  <a:cubicBezTo>
                    <a:pt x="11780" y="4191"/>
                    <a:pt x="11780" y="10986"/>
                    <a:pt x="7588" y="15178"/>
                  </a:cubicBezTo>
                  <a:lnTo>
                    <a:pt x="0" y="7589"/>
                  </a:lnTo>
                  <a:lnTo>
                    <a:pt x="7588" y="0"/>
                  </a:lnTo>
                  <a:close/>
                </a:path>
              </a:pathLst>
            </a:custGeom>
            <a:solidFill>
              <a:srgbClr val="B6D36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5" name="Freeform 6">
              <a:extLst>
                <a:ext uri="{FF2B5EF4-FFF2-40B4-BE49-F238E27FC236}">
                  <a16:creationId xmlns:a16="http://schemas.microsoft.com/office/drawing/2014/main" id="{B1BE04A7-A4FF-45F1-A2B2-ABB5C4A62DCD}"/>
                </a:ext>
              </a:extLst>
            </p:cNvPr>
            <p:cNvSpPr>
              <a:spLocks/>
            </p:cNvSpPr>
            <p:nvPr/>
          </p:nvSpPr>
          <p:spPr bwMode="auto">
            <a:xfrm>
              <a:off x="4649788" y="3605213"/>
              <a:ext cx="2892425" cy="2244725"/>
            </a:xfrm>
            <a:custGeom>
              <a:avLst/>
              <a:gdLst>
                <a:gd name="T0" fmla="*/ 15177 w 15177"/>
                <a:gd name="T1" fmla="*/ 7589 h 11780"/>
                <a:gd name="T2" fmla="*/ 0 w 15177"/>
                <a:gd name="T3" fmla="*/ 7589 h 11780"/>
                <a:gd name="T4" fmla="*/ 7588 w 15177"/>
                <a:gd name="T5" fmla="*/ 0 h 11780"/>
                <a:gd name="T6" fmla="*/ 15177 w 15177"/>
                <a:gd name="T7" fmla="*/ 7589 h 117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177" h="11780">
                  <a:moveTo>
                    <a:pt x="15177" y="7589"/>
                  </a:moveTo>
                  <a:cubicBezTo>
                    <a:pt x="10986" y="11780"/>
                    <a:pt x="4191" y="11780"/>
                    <a:pt x="0" y="7589"/>
                  </a:cubicBezTo>
                  <a:lnTo>
                    <a:pt x="7588" y="0"/>
                  </a:lnTo>
                  <a:lnTo>
                    <a:pt x="15177" y="7589"/>
                  </a:lnTo>
                  <a:close/>
                </a:path>
              </a:pathLst>
            </a:custGeom>
            <a:solidFill>
              <a:srgbClr val="33898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6" name="Freeform 7">
              <a:extLst>
                <a:ext uri="{FF2B5EF4-FFF2-40B4-BE49-F238E27FC236}">
                  <a16:creationId xmlns:a16="http://schemas.microsoft.com/office/drawing/2014/main" id="{BFA4BD24-8222-437E-9037-AE48F6416519}"/>
                </a:ext>
              </a:extLst>
            </p:cNvPr>
            <p:cNvSpPr>
              <a:spLocks/>
            </p:cNvSpPr>
            <p:nvPr/>
          </p:nvSpPr>
          <p:spPr bwMode="auto">
            <a:xfrm>
              <a:off x="3708400" y="2016125"/>
              <a:ext cx="2244725" cy="2892425"/>
            </a:xfrm>
            <a:custGeom>
              <a:avLst/>
              <a:gdLst>
                <a:gd name="T0" fmla="*/ 4192 w 11780"/>
                <a:gd name="T1" fmla="*/ 15178 h 15178"/>
                <a:gd name="T2" fmla="*/ 4192 w 11780"/>
                <a:gd name="T3" fmla="*/ 0 h 15178"/>
                <a:gd name="T4" fmla="*/ 11780 w 11780"/>
                <a:gd name="T5" fmla="*/ 7589 h 15178"/>
                <a:gd name="T6" fmla="*/ 4192 w 11780"/>
                <a:gd name="T7" fmla="*/ 15178 h 15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780" h="15178">
                  <a:moveTo>
                    <a:pt x="4192" y="15178"/>
                  </a:moveTo>
                  <a:cubicBezTo>
                    <a:pt x="0" y="10986"/>
                    <a:pt x="0" y="4191"/>
                    <a:pt x="4192" y="0"/>
                  </a:cubicBezTo>
                  <a:lnTo>
                    <a:pt x="11780" y="7589"/>
                  </a:lnTo>
                  <a:lnTo>
                    <a:pt x="4192" y="15178"/>
                  </a:lnTo>
                  <a:close/>
                </a:path>
              </a:pathLst>
            </a:custGeom>
            <a:solidFill>
              <a:srgbClr val="51913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7" name="Freeform 8">
              <a:extLst>
                <a:ext uri="{FF2B5EF4-FFF2-40B4-BE49-F238E27FC236}">
                  <a16:creationId xmlns:a16="http://schemas.microsoft.com/office/drawing/2014/main" id="{8C94F2BE-F3AC-48A9-B9AD-1557DEAC1EAF}"/>
                </a:ext>
              </a:extLst>
            </p:cNvPr>
            <p:cNvSpPr>
              <a:spLocks/>
            </p:cNvSpPr>
            <p:nvPr/>
          </p:nvSpPr>
          <p:spPr bwMode="auto">
            <a:xfrm>
              <a:off x="4649788" y="1074737"/>
              <a:ext cx="2892425" cy="2244725"/>
            </a:xfrm>
            <a:custGeom>
              <a:avLst/>
              <a:gdLst>
                <a:gd name="T0" fmla="*/ 0 w 15177"/>
                <a:gd name="T1" fmla="*/ 4191 h 11780"/>
                <a:gd name="T2" fmla="*/ 15177 w 15177"/>
                <a:gd name="T3" fmla="*/ 4191 h 11780"/>
                <a:gd name="T4" fmla="*/ 7588 w 15177"/>
                <a:gd name="T5" fmla="*/ 11780 h 11780"/>
                <a:gd name="T6" fmla="*/ 0 w 15177"/>
                <a:gd name="T7" fmla="*/ 4191 h 117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177" h="11780">
                  <a:moveTo>
                    <a:pt x="0" y="4191"/>
                  </a:moveTo>
                  <a:cubicBezTo>
                    <a:pt x="4191" y="0"/>
                    <a:pt x="10986" y="0"/>
                    <a:pt x="15177" y="4191"/>
                  </a:cubicBezTo>
                  <a:lnTo>
                    <a:pt x="7588" y="11780"/>
                  </a:lnTo>
                  <a:lnTo>
                    <a:pt x="0" y="4191"/>
                  </a:lnTo>
                  <a:close/>
                </a:path>
              </a:pathLst>
            </a:custGeom>
            <a:solidFill>
              <a:srgbClr val="24484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</p:grp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68428FFF-2103-4C76-81B2-BBE8D56CB830}"/>
              </a:ext>
            </a:extLst>
          </p:cNvPr>
          <p:cNvSpPr/>
          <p:nvPr/>
        </p:nvSpPr>
        <p:spPr>
          <a:xfrm>
            <a:off x="3649602" y="1586796"/>
            <a:ext cx="1736214" cy="1618474"/>
          </a:xfrm>
          <a:custGeom>
            <a:avLst/>
            <a:gdLst>
              <a:gd name="connsiteX0" fmla="*/ 982991 w 3523498"/>
              <a:gd name="connsiteY0" fmla="*/ 0 h 3521319"/>
              <a:gd name="connsiteX1" fmla="*/ 1295375 w 3523498"/>
              <a:gd name="connsiteY1" fmla="*/ 334199 h 3521319"/>
              <a:gd name="connsiteX2" fmla="*/ 1631739 w 3523498"/>
              <a:gd name="connsiteY2" fmla="*/ 694646 h 3521319"/>
              <a:gd name="connsiteX3" fmla="*/ 1889476 w 3523498"/>
              <a:gd name="connsiteY3" fmla="*/ 694646 h 3521319"/>
              <a:gd name="connsiteX4" fmla="*/ 2226003 w 3523498"/>
              <a:gd name="connsiteY4" fmla="*/ 334199 h 3521319"/>
              <a:gd name="connsiteX5" fmla="*/ 2538387 w 3523498"/>
              <a:gd name="connsiteY5" fmla="*/ 0 h 3521319"/>
              <a:gd name="connsiteX6" fmla="*/ 3055982 w 3523498"/>
              <a:gd name="connsiteY6" fmla="*/ 336482 h 3521319"/>
              <a:gd name="connsiteX7" fmla="*/ 2854037 w 3523498"/>
              <a:gd name="connsiteY7" fmla="*/ 538421 h 3521319"/>
              <a:gd name="connsiteX8" fmla="*/ 3013793 w 3523498"/>
              <a:gd name="connsiteY8" fmla="*/ 638607 h 3521319"/>
              <a:gd name="connsiteX9" fmla="*/ 3187135 w 3523498"/>
              <a:gd name="connsiteY9" fmla="*/ 465271 h 3521319"/>
              <a:gd name="connsiteX10" fmla="*/ 3523498 w 3523498"/>
              <a:gd name="connsiteY10" fmla="*/ 983035 h 3521319"/>
              <a:gd name="connsiteX11" fmla="*/ 3189255 w 3523498"/>
              <a:gd name="connsiteY11" fmla="*/ 1295389 h 3521319"/>
              <a:gd name="connsiteX12" fmla="*/ 2828912 w 3523498"/>
              <a:gd name="connsiteY12" fmla="*/ 1631708 h 3521319"/>
              <a:gd name="connsiteX13" fmla="*/ 2828912 w 3523498"/>
              <a:gd name="connsiteY13" fmla="*/ 1889612 h 3521319"/>
              <a:gd name="connsiteX14" fmla="*/ 3189255 w 3523498"/>
              <a:gd name="connsiteY14" fmla="*/ 2225930 h 3521319"/>
              <a:gd name="connsiteX15" fmla="*/ 3523498 w 3523498"/>
              <a:gd name="connsiteY15" fmla="*/ 2538284 h 3521319"/>
              <a:gd name="connsiteX16" fmla="*/ 3187135 w 3523498"/>
              <a:gd name="connsiteY16" fmla="*/ 3056049 h 3521319"/>
              <a:gd name="connsiteX17" fmla="*/ 3025748 w 3523498"/>
              <a:gd name="connsiteY17" fmla="*/ 2894667 h 3521319"/>
              <a:gd name="connsiteX18" fmla="*/ 2903974 w 3523498"/>
              <a:gd name="connsiteY18" fmla="*/ 3032834 h 3521319"/>
              <a:gd name="connsiteX19" fmla="*/ 3055982 w 3523498"/>
              <a:gd name="connsiteY19" fmla="*/ 3184838 h 3521319"/>
              <a:gd name="connsiteX20" fmla="*/ 2538387 w 3523498"/>
              <a:gd name="connsiteY20" fmla="*/ 3521319 h 3521319"/>
              <a:gd name="connsiteX21" fmla="*/ 2226003 w 3523498"/>
              <a:gd name="connsiteY21" fmla="*/ 3187120 h 3521319"/>
              <a:gd name="connsiteX22" fmla="*/ 1889476 w 3523498"/>
              <a:gd name="connsiteY22" fmla="*/ 2826674 h 3521319"/>
              <a:gd name="connsiteX23" fmla="*/ 1631739 w 3523498"/>
              <a:gd name="connsiteY23" fmla="*/ 2826674 h 3521319"/>
              <a:gd name="connsiteX24" fmla="*/ 1295375 w 3523498"/>
              <a:gd name="connsiteY24" fmla="*/ 3187120 h 3521319"/>
              <a:gd name="connsiteX25" fmla="*/ 982991 w 3523498"/>
              <a:gd name="connsiteY25" fmla="*/ 3521319 h 3521319"/>
              <a:gd name="connsiteX26" fmla="*/ 465232 w 3523498"/>
              <a:gd name="connsiteY26" fmla="*/ 3184838 h 3521319"/>
              <a:gd name="connsiteX27" fmla="*/ 588146 w 3523498"/>
              <a:gd name="connsiteY27" fmla="*/ 3061928 h 3521319"/>
              <a:gd name="connsiteX28" fmla="*/ 471029 w 3523498"/>
              <a:gd name="connsiteY28" fmla="*/ 2921388 h 3521319"/>
              <a:gd name="connsiteX29" fmla="*/ 336364 w 3523498"/>
              <a:gd name="connsiteY29" fmla="*/ 3056049 h 3521319"/>
              <a:gd name="connsiteX30" fmla="*/ 0 w 3523498"/>
              <a:gd name="connsiteY30" fmla="*/ 2538284 h 3521319"/>
              <a:gd name="connsiteX31" fmla="*/ 334243 w 3523498"/>
              <a:gd name="connsiteY31" fmla="*/ 2225930 h 3521319"/>
              <a:gd name="connsiteX32" fmla="*/ 694586 w 3523498"/>
              <a:gd name="connsiteY32" fmla="*/ 1889612 h 3521319"/>
              <a:gd name="connsiteX33" fmla="*/ 694586 w 3523498"/>
              <a:gd name="connsiteY33" fmla="*/ 1631708 h 3521319"/>
              <a:gd name="connsiteX34" fmla="*/ 334243 w 3523498"/>
              <a:gd name="connsiteY34" fmla="*/ 1295389 h 3521319"/>
              <a:gd name="connsiteX35" fmla="*/ 0 w 3523498"/>
              <a:gd name="connsiteY35" fmla="*/ 983035 h 3521319"/>
              <a:gd name="connsiteX36" fmla="*/ 336364 w 3523498"/>
              <a:gd name="connsiteY36" fmla="*/ 465271 h 3521319"/>
              <a:gd name="connsiteX37" fmla="*/ 473527 w 3523498"/>
              <a:gd name="connsiteY37" fmla="*/ 602430 h 3521319"/>
              <a:gd name="connsiteX38" fmla="*/ 606260 w 3523498"/>
              <a:gd name="connsiteY38" fmla="*/ 477505 h 3521319"/>
              <a:gd name="connsiteX39" fmla="*/ 465232 w 3523498"/>
              <a:gd name="connsiteY39" fmla="*/ 336482 h 3521319"/>
              <a:gd name="connsiteX40" fmla="*/ 982991 w 3523498"/>
              <a:gd name="connsiteY40" fmla="*/ 0 h 3521319"/>
              <a:gd name="connsiteX0" fmla="*/ 982991 w 3523498"/>
              <a:gd name="connsiteY0" fmla="*/ 0 h 3521319"/>
              <a:gd name="connsiteX1" fmla="*/ 1295375 w 3523498"/>
              <a:gd name="connsiteY1" fmla="*/ 334199 h 3521319"/>
              <a:gd name="connsiteX2" fmla="*/ 1631739 w 3523498"/>
              <a:gd name="connsiteY2" fmla="*/ 694646 h 3521319"/>
              <a:gd name="connsiteX3" fmla="*/ 1889476 w 3523498"/>
              <a:gd name="connsiteY3" fmla="*/ 694646 h 3521319"/>
              <a:gd name="connsiteX4" fmla="*/ 2226003 w 3523498"/>
              <a:gd name="connsiteY4" fmla="*/ 334199 h 3521319"/>
              <a:gd name="connsiteX5" fmla="*/ 2538387 w 3523498"/>
              <a:gd name="connsiteY5" fmla="*/ 0 h 3521319"/>
              <a:gd name="connsiteX6" fmla="*/ 3055982 w 3523498"/>
              <a:gd name="connsiteY6" fmla="*/ 336482 h 3521319"/>
              <a:gd name="connsiteX7" fmla="*/ 2854037 w 3523498"/>
              <a:gd name="connsiteY7" fmla="*/ 538421 h 3521319"/>
              <a:gd name="connsiteX8" fmla="*/ 3013793 w 3523498"/>
              <a:gd name="connsiteY8" fmla="*/ 638607 h 3521319"/>
              <a:gd name="connsiteX9" fmla="*/ 3187135 w 3523498"/>
              <a:gd name="connsiteY9" fmla="*/ 465271 h 3521319"/>
              <a:gd name="connsiteX10" fmla="*/ 3523498 w 3523498"/>
              <a:gd name="connsiteY10" fmla="*/ 983035 h 3521319"/>
              <a:gd name="connsiteX11" fmla="*/ 3189255 w 3523498"/>
              <a:gd name="connsiteY11" fmla="*/ 1295389 h 3521319"/>
              <a:gd name="connsiteX12" fmla="*/ 2828912 w 3523498"/>
              <a:gd name="connsiteY12" fmla="*/ 1631708 h 3521319"/>
              <a:gd name="connsiteX13" fmla="*/ 2828912 w 3523498"/>
              <a:gd name="connsiteY13" fmla="*/ 1889612 h 3521319"/>
              <a:gd name="connsiteX14" fmla="*/ 3189255 w 3523498"/>
              <a:gd name="connsiteY14" fmla="*/ 2225930 h 3521319"/>
              <a:gd name="connsiteX15" fmla="*/ 3523498 w 3523498"/>
              <a:gd name="connsiteY15" fmla="*/ 2538284 h 3521319"/>
              <a:gd name="connsiteX16" fmla="*/ 3187135 w 3523498"/>
              <a:gd name="connsiteY16" fmla="*/ 3056049 h 3521319"/>
              <a:gd name="connsiteX17" fmla="*/ 3025748 w 3523498"/>
              <a:gd name="connsiteY17" fmla="*/ 2894667 h 3521319"/>
              <a:gd name="connsiteX18" fmla="*/ 2903974 w 3523498"/>
              <a:gd name="connsiteY18" fmla="*/ 3032834 h 3521319"/>
              <a:gd name="connsiteX19" fmla="*/ 3055982 w 3523498"/>
              <a:gd name="connsiteY19" fmla="*/ 3184838 h 3521319"/>
              <a:gd name="connsiteX20" fmla="*/ 2538387 w 3523498"/>
              <a:gd name="connsiteY20" fmla="*/ 3521319 h 3521319"/>
              <a:gd name="connsiteX21" fmla="*/ 2226003 w 3523498"/>
              <a:gd name="connsiteY21" fmla="*/ 3187120 h 3521319"/>
              <a:gd name="connsiteX22" fmla="*/ 1889476 w 3523498"/>
              <a:gd name="connsiteY22" fmla="*/ 2826674 h 3521319"/>
              <a:gd name="connsiteX23" fmla="*/ 1631739 w 3523498"/>
              <a:gd name="connsiteY23" fmla="*/ 2826674 h 3521319"/>
              <a:gd name="connsiteX24" fmla="*/ 1295375 w 3523498"/>
              <a:gd name="connsiteY24" fmla="*/ 3187120 h 3521319"/>
              <a:gd name="connsiteX25" fmla="*/ 982991 w 3523498"/>
              <a:gd name="connsiteY25" fmla="*/ 3521319 h 3521319"/>
              <a:gd name="connsiteX26" fmla="*/ 465232 w 3523498"/>
              <a:gd name="connsiteY26" fmla="*/ 3184838 h 3521319"/>
              <a:gd name="connsiteX27" fmla="*/ 471029 w 3523498"/>
              <a:gd name="connsiteY27" fmla="*/ 2921388 h 3521319"/>
              <a:gd name="connsiteX28" fmla="*/ 336364 w 3523498"/>
              <a:gd name="connsiteY28" fmla="*/ 3056049 h 3521319"/>
              <a:gd name="connsiteX29" fmla="*/ 0 w 3523498"/>
              <a:gd name="connsiteY29" fmla="*/ 2538284 h 3521319"/>
              <a:gd name="connsiteX30" fmla="*/ 334243 w 3523498"/>
              <a:gd name="connsiteY30" fmla="*/ 2225930 h 3521319"/>
              <a:gd name="connsiteX31" fmla="*/ 694586 w 3523498"/>
              <a:gd name="connsiteY31" fmla="*/ 1889612 h 3521319"/>
              <a:gd name="connsiteX32" fmla="*/ 694586 w 3523498"/>
              <a:gd name="connsiteY32" fmla="*/ 1631708 h 3521319"/>
              <a:gd name="connsiteX33" fmla="*/ 334243 w 3523498"/>
              <a:gd name="connsiteY33" fmla="*/ 1295389 h 3521319"/>
              <a:gd name="connsiteX34" fmla="*/ 0 w 3523498"/>
              <a:gd name="connsiteY34" fmla="*/ 983035 h 3521319"/>
              <a:gd name="connsiteX35" fmla="*/ 336364 w 3523498"/>
              <a:gd name="connsiteY35" fmla="*/ 465271 h 3521319"/>
              <a:gd name="connsiteX36" fmla="*/ 473527 w 3523498"/>
              <a:gd name="connsiteY36" fmla="*/ 602430 h 3521319"/>
              <a:gd name="connsiteX37" fmla="*/ 606260 w 3523498"/>
              <a:gd name="connsiteY37" fmla="*/ 477505 h 3521319"/>
              <a:gd name="connsiteX38" fmla="*/ 465232 w 3523498"/>
              <a:gd name="connsiteY38" fmla="*/ 336482 h 3521319"/>
              <a:gd name="connsiteX39" fmla="*/ 982991 w 3523498"/>
              <a:gd name="connsiteY39" fmla="*/ 0 h 3521319"/>
              <a:gd name="connsiteX0" fmla="*/ 982991 w 3523498"/>
              <a:gd name="connsiteY0" fmla="*/ 0 h 3521319"/>
              <a:gd name="connsiteX1" fmla="*/ 1295375 w 3523498"/>
              <a:gd name="connsiteY1" fmla="*/ 334199 h 3521319"/>
              <a:gd name="connsiteX2" fmla="*/ 1631739 w 3523498"/>
              <a:gd name="connsiteY2" fmla="*/ 694646 h 3521319"/>
              <a:gd name="connsiteX3" fmla="*/ 1889476 w 3523498"/>
              <a:gd name="connsiteY3" fmla="*/ 694646 h 3521319"/>
              <a:gd name="connsiteX4" fmla="*/ 2226003 w 3523498"/>
              <a:gd name="connsiteY4" fmla="*/ 334199 h 3521319"/>
              <a:gd name="connsiteX5" fmla="*/ 2538387 w 3523498"/>
              <a:gd name="connsiteY5" fmla="*/ 0 h 3521319"/>
              <a:gd name="connsiteX6" fmla="*/ 3055982 w 3523498"/>
              <a:gd name="connsiteY6" fmla="*/ 336482 h 3521319"/>
              <a:gd name="connsiteX7" fmla="*/ 2854037 w 3523498"/>
              <a:gd name="connsiteY7" fmla="*/ 538421 h 3521319"/>
              <a:gd name="connsiteX8" fmla="*/ 3013793 w 3523498"/>
              <a:gd name="connsiteY8" fmla="*/ 638607 h 3521319"/>
              <a:gd name="connsiteX9" fmla="*/ 3187135 w 3523498"/>
              <a:gd name="connsiteY9" fmla="*/ 465271 h 3521319"/>
              <a:gd name="connsiteX10" fmla="*/ 3523498 w 3523498"/>
              <a:gd name="connsiteY10" fmla="*/ 983035 h 3521319"/>
              <a:gd name="connsiteX11" fmla="*/ 3189255 w 3523498"/>
              <a:gd name="connsiteY11" fmla="*/ 1295389 h 3521319"/>
              <a:gd name="connsiteX12" fmla="*/ 2828912 w 3523498"/>
              <a:gd name="connsiteY12" fmla="*/ 1631708 h 3521319"/>
              <a:gd name="connsiteX13" fmla="*/ 2828912 w 3523498"/>
              <a:gd name="connsiteY13" fmla="*/ 1889612 h 3521319"/>
              <a:gd name="connsiteX14" fmla="*/ 3189255 w 3523498"/>
              <a:gd name="connsiteY14" fmla="*/ 2225930 h 3521319"/>
              <a:gd name="connsiteX15" fmla="*/ 3523498 w 3523498"/>
              <a:gd name="connsiteY15" fmla="*/ 2538284 h 3521319"/>
              <a:gd name="connsiteX16" fmla="*/ 3187135 w 3523498"/>
              <a:gd name="connsiteY16" fmla="*/ 3056049 h 3521319"/>
              <a:gd name="connsiteX17" fmla="*/ 3025748 w 3523498"/>
              <a:gd name="connsiteY17" fmla="*/ 2894667 h 3521319"/>
              <a:gd name="connsiteX18" fmla="*/ 2903974 w 3523498"/>
              <a:gd name="connsiteY18" fmla="*/ 3032834 h 3521319"/>
              <a:gd name="connsiteX19" fmla="*/ 3055982 w 3523498"/>
              <a:gd name="connsiteY19" fmla="*/ 3184838 h 3521319"/>
              <a:gd name="connsiteX20" fmla="*/ 2538387 w 3523498"/>
              <a:gd name="connsiteY20" fmla="*/ 3521319 h 3521319"/>
              <a:gd name="connsiteX21" fmla="*/ 2226003 w 3523498"/>
              <a:gd name="connsiteY21" fmla="*/ 3187120 h 3521319"/>
              <a:gd name="connsiteX22" fmla="*/ 1889476 w 3523498"/>
              <a:gd name="connsiteY22" fmla="*/ 2826674 h 3521319"/>
              <a:gd name="connsiteX23" fmla="*/ 1631739 w 3523498"/>
              <a:gd name="connsiteY23" fmla="*/ 2826674 h 3521319"/>
              <a:gd name="connsiteX24" fmla="*/ 1295375 w 3523498"/>
              <a:gd name="connsiteY24" fmla="*/ 3187120 h 3521319"/>
              <a:gd name="connsiteX25" fmla="*/ 982991 w 3523498"/>
              <a:gd name="connsiteY25" fmla="*/ 3521319 h 3521319"/>
              <a:gd name="connsiteX26" fmla="*/ 465232 w 3523498"/>
              <a:gd name="connsiteY26" fmla="*/ 3184838 h 3521319"/>
              <a:gd name="connsiteX27" fmla="*/ 336364 w 3523498"/>
              <a:gd name="connsiteY27" fmla="*/ 3056049 h 3521319"/>
              <a:gd name="connsiteX28" fmla="*/ 0 w 3523498"/>
              <a:gd name="connsiteY28" fmla="*/ 2538284 h 3521319"/>
              <a:gd name="connsiteX29" fmla="*/ 334243 w 3523498"/>
              <a:gd name="connsiteY29" fmla="*/ 2225930 h 3521319"/>
              <a:gd name="connsiteX30" fmla="*/ 694586 w 3523498"/>
              <a:gd name="connsiteY30" fmla="*/ 1889612 h 3521319"/>
              <a:gd name="connsiteX31" fmla="*/ 694586 w 3523498"/>
              <a:gd name="connsiteY31" fmla="*/ 1631708 h 3521319"/>
              <a:gd name="connsiteX32" fmla="*/ 334243 w 3523498"/>
              <a:gd name="connsiteY32" fmla="*/ 1295389 h 3521319"/>
              <a:gd name="connsiteX33" fmla="*/ 0 w 3523498"/>
              <a:gd name="connsiteY33" fmla="*/ 983035 h 3521319"/>
              <a:gd name="connsiteX34" fmla="*/ 336364 w 3523498"/>
              <a:gd name="connsiteY34" fmla="*/ 465271 h 3521319"/>
              <a:gd name="connsiteX35" fmla="*/ 473527 w 3523498"/>
              <a:gd name="connsiteY35" fmla="*/ 602430 h 3521319"/>
              <a:gd name="connsiteX36" fmla="*/ 606260 w 3523498"/>
              <a:gd name="connsiteY36" fmla="*/ 477505 h 3521319"/>
              <a:gd name="connsiteX37" fmla="*/ 465232 w 3523498"/>
              <a:gd name="connsiteY37" fmla="*/ 336482 h 3521319"/>
              <a:gd name="connsiteX38" fmla="*/ 982991 w 3523498"/>
              <a:gd name="connsiteY38" fmla="*/ 0 h 3521319"/>
              <a:gd name="connsiteX0" fmla="*/ 982991 w 3523498"/>
              <a:gd name="connsiteY0" fmla="*/ 0 h 3521319"/>
              <a:gd name="connsiteX1" fmla="*/ 1295375 w 3523498"/>
              <a:gd name="connsiteY1" fmla="*/ 334199 h 3521319"/>
              <a:gd name="connsiteX2" fmla="*/ 1631739 w 3523498"/>
              <a:gd name="connsiteY2" fmla="*/ 694646 h 3521319"/>
              <a:gd name="connsiteX3" fmla="*/ 1889476 w 3523498"/>
              <a:gd name="connsiteY3" fmla="*/ 694646 h 3521319"/>
              <a:gd name="connsiteX4" fmla="*/ 2226003 w 3523498"/>
              <a:gd name="connsiteY4" fmla="*/ 334199 h 3521319"/>
              <a:gd name="connsiteX5" fmla="*/ 2538387 w 3523498"/>
              <a:gd name="connsiteY5" fmla="*/ 0 h 3521319"/>
              <a:gd name="connsiteX6" fmla="*/ 3055982 w 3523498"/>
              <a:gd name="connsiteY6" fmla="*/ 336482 h 3521319"/>
              <a:gd name="connsiteX7" fmla="*/ 2854037 w 3523498"/>
              <a:gd name="connsiteY7" fmla="*/ 538421 h 3521319"/>
              <a:gd name="connsiteX8" fmla="*/ 3013793 w 3523498"/>
              <a:gd name="connsiteY8" fmla="*/ 638607 h 3521319"/>
              <a:gd name="connsiteX9" fmla="*/ 3187135 w 3523498"/>
              <a:gd name="connsiteY9" fmla="*/ 465271 h 3521319"/>
              <a:gd name="connsiteX10" fmla="*/ 3523498 w 3523498"/>
              <a:gd name="connsiteY10" fmla="*/ 983035 h 3521319"/>
              <a:gd name="connsiteX11" fmla="*/ 3189255 w 3523498"/>
              <a:gd name="connsiteY11" fmla="*/ 1295389 h 3521319"/>
              <a:gd name="connsiteX12" fmla="*/ 2828912 w 3523498"/>
              <a:gd name="connsiteY12" fmla="*/ 1631708 h 3521319"/>
              <a:gd name="connsiteX13" fmla="*/ 2828912 w 3523498"/>
              <a:gd name="connsiteY13" fmla="*/ 1889612 h 3521319"/>
              <a:gd name="connsiteX14" fmla="*/ 3189255 w 3523498"/>
              <a:gd name="connsiteY14" fmla="*/ 2225930 h 3521319"/>
              <a:gd name="connsiteX15" fmla="*/ 3523498 w 3523498"/>
              <a:gd name="connsiteY15" fmla="*/ 2538284 h 3521319"/>
              <a:gd name="connsiteX16" fmla="*/ 3187135 w 3523498"/>
              <a:gd name="connsiteY16" fmla="*/ 3056049 h 3521319"/>
              <a:gd name="connsiteX17" fmla="*/ 3025748 w 3523498"/>
              <a:gd name="connsiteY17" fmla="*/ 2894667 h 3521319"/>
              <a:gd name="connsiteX18" fmla="*/ 2903974 w 3523498"/>
              <a:gd name="connsiteY18" fmla="*/ 3032834 h 3521319"/>
              <a:gd name="connsiteX19" fmla="*/ 3055982 w 3523498"/>
              <a:gd name="connsiteY19" fmla="*/ 3184838 h 3521319"/>
              <a:gd name="connsiteX20" fmla="*/ 2538387 w 3523498"/>
              <a:gd name="connsiteY20" fmla="*/ 3521319 h 3521319"/>
              <a:gd name="connsiteX21" fmla="*/ 2226003 w 3523498"/>
              <a:gd name="connsiteY21" fmla="*/ 3187120 h 3521319"/>
              <a:gd name="connsiteX22" fmla="*/ 1889476 w 3523498"/>
              <a:gd name="connsiteY22" fmla="*/ 2826674 h 3521319"/>
              <a:gd name="connsiteX23" fmla="*/ 1631739 w 3523498"/>
              <a:gd name="connsiteY23" fmla="*/ 2826674 h 3521319"/>
              <a:gd name="connsiteX24" fmla="*/ 1295375 w 3523498"/>
              <a:gd name="connsiteY24" fmla="*/ 3187120 h 3521319"/>
              <a:gd name="connsiteX25" fmla="*/ 982991 w 3523498"/>
              <a:gd name="connsiteY25" fmla="*/ 3521319 h 3521319"/>
              <a:gd name="connsiteX26" fmla="*/ 465232 w 3523498"/>
              <a:gd name="connsiteY26" fmla="*/ 3184838 h 3521319"/>
              <a:gd name="connsiteX27" fmla="*/ 336364 w 3523498"/>
              <a:gd name="connsiteY27" fmla="*/ 3056049 h 3521319"/>
              <a:gd name="connsiteX28" fmla="*/ 0 w 3523498"/>
              <a:gd name="connsiteY28" fmla="*/ 2538284 h 3521319"/>
              <a:gd name="connsiteX29" fmla="*/ 334243 w 3523498"/>
              <a:gd name="connsiteY29" fmla="*/ 2225930 h 3521319"/>
              <a:gd name="connsiteX30" fmla="*/ 694586 w 3523498"/>
              <a:gd name="connsiteY30" fmla="*/ 1889612 h 3521319"/>
              <a:gd name="connsiteX31" fmla="*/ 694586 w 3523498"/>
              <a:gd name="connsiteY31" fmla="*/ 1631708 h 3521319"/>
              <a:gd name="connsiteX32" fmla="*/ 334243 w 3523498"/>
              <a:gd name="connsiteY32" fmla="*/ 1295389 h 3521319"/>
              <a:gd name="connsiteX33" fmla="*/ 0 w 3523498"/>
              <a:gd name="connsiteY33" fmla="*/ 983035 h 3521319"/>
              <a:gd name="connsiteX34" fmla="*/ 336364 w 3523498"/>
              <a:gd name="connsiteY34" fmla="*/ 465271 h 3521319"/>
              <a:gd name="connsiteX35" fmla="*/ 606260 w 3523498"/>
              <a:gd name="connsiteY35" fmla="*/ 477505 h 3521319"/>
              <a:gd name="connsiteX36" fmla="*/ 465232 w 3523498"/>
              <a:gd name="connsiteY36" fmla="*/ 336482 h 3521319"/>
              <a:gd name="connsiteX37" fmla="*/ 982991 w 3523498"/>
              <a:gd name="connsiteY37" fmla="*/ 0 h 3521319"/>
              <a:gd name="connsiteX0" fmla="*/ 982991 w 3523498"/>
              <a:gd name="connsiteY0" fmla="*/ 0 h 3521319"/>
              <a:gd name="connsiteX1" fmla="*/ 1295375 w 3523498"/>
              <a:gd name="connsiteY1" fmla="*/ 334199 h 3521319"/>
              <a:gd name="connsiteX2" fmla="*/ 1631739 w 3523498"/>
              <a:gd name="connsiteY2" fmla="*/ 694646 h 3521319"/>
              <a:gd name="connsiteX3" fmla="*/ 1889476 w 3523498"/>
              <a:gd name="connsiteY3" fmla="*/ 694646 h 3521319"/>
              <a:gd name="connsiteX4" fmla="*/ 2226003 w 3523498"/>
              <a:gd name="connsiteY4" fmla="*/ 334199 h 3521319"/>
              <a:gd name="connsiteX5" fmla="*/ 2538387 w 3523498"/>
              <a:gd name="connsiteY5" fmla="*/ 0 h 3521319"/>
              <a:gd name="connsiteX6" fmla="*/ 3055982 w 3523498"/>
              <a:gd name="connsiteY6" fmla="*/ 336482 h 3521319"/>
              <a:gd name="connsiteX7" fmla="*/ 2854037 w 3523498"/>
              <a:gd name="connsiteY7" fmla="*/ 538421 h 3521319"/>
              <a:gd name="connsiteX8" fmla="*/ 3013793 w 3523498"/>
              <a:gd name="connsiteY8" fmla="*/ 638607 h 3521319"/>
              <a:gd name="connsiteX9" fmla="*/ 3187135 w 3523498"/>
              <a:gd name="connsiteY9" fmla="*/ 465271 h 3521319"/>
              <a:gd name="connsiteX10" fmla="*/ 3523498 w 3523498"/>
              <a:gd name="connsiteY10" fmla="*/ 983035 h 3521319"/>
              <a:gd name="connsiteX11" fmla="*/ 3189255 w 3523498"/>
              <a:gd name="connsiteY11" fmla="*/ 1295389 h 3521319"/>
              <a:gd name="connsiteX12" fmla="*/ 2828912 w 3523498"/>
              <a:gd name="connsiteY12" fmla="*/ 1631708 h 3521319"/>
              <a:gd name="connsiteX13" fmla="*/ 2828912 w 3523498"/>
              <a:gd name="connsiteY13" fmla="*/ 1889612 h 3521319"/>
              <a:gd name="connsiteX14" fmla="*/ 3189255 w 3523498"/>
              <a:gd name="connsiteY14" fmla="*/ 2225930 h 3521319"/>
              <a:gd name="connsiteX15" fmla="*/ 3523498 w 3523498"/>
              <a:gd name="connsiteY15" fmla="*/ 2538284 h 3521319"/>
              <a:gd name="connsiteX16" fmla="*/ 3187135 w 3523498"/>
              <a:gd name="connsiteY16" fmla="*/ 3056049 h 3521319"/>
              <a:gd name="connsiteX17" fmla="*/ 3025748 w 3523498"/>
              <a:gd name="connsiteY17" fmla="*/ 2894667 h 3521319"/>
              <a:gd name="connsiteX18" fmla="*/ 2903974 w 3523498"/>
              <a:gd name="connsiteY18" fmla="*/ 3032834 h 3521319"/>
              <a:gd name="connsiteX19" fmla="*/ 3055982 w 3523498"/>
              <a:gd name="connsiteY19" fmla="*/ 3184838 h 3521319"/>
              <a:gd name="connsiteX20" fmla="*/ 2538387 w 3523498"/>
              <a:gd name="connsiteY20" fmla="*/ 3521319 h 3521319"/>
              <a:gd name="connsiteX21" fmla="*/ 2226003 w 3523498"/>
              <a:gd name="connsiteY21" fmla="*/ 3187120 h 3521319"/>
              <a:gd name="connsiteX22" fmla="*/ 1889476 w 3523498"/>
              <a:gd name="connsiteY22" fmla="*/ 2826674 h 3521319"/>
              <a:gd name="connsiteX23" fmla="*/ 1631739 w 3523498"/>
              <a:gd name="connsiteY23" fmla="*/ 2826674 h 3521319"/>
              <a:gd name="connsiteX24" fmla="*/ 1295375 w 3523498"/>
              <a:gd name="connsiteY24" fmla="*/ 3187120 h 3521319"/>
              <a:gd name="connsiteX25" fmla="*/ 982991 w 3523498"/>
              <a:gd name="connsiteY25" fmla="*/ 3521319 h 3521319"/>
              <a:gd name="connsiteX26" fmla="*/ 465232 w 3523498"/>
              <a:gd name="connsiteY26" fmla="*/ 3184838 h 3521319"/>
              <a:gd name="connsiteX27" fmla="*/ 336364 w 3523498"/>
              <a:gd name="connsiteY27" fmla="*/ 3056049 h 3521319"/>
              <a:gd name="connsiteX28" fmla="*/ 0 w 3523498"/>
              <a:gd name="connsiteY28" fmla="*/ 2538284 h 3521319"/>
              <a:gd name="connsiteX29" fmla="*/ 334243 w 3523498"/>
              <a:gd name="connsiteY29" fmla="*/ 2225930 h 3521319"/>
              <a:gd name="connsiteX30" fmla="*/ 694586 w 3523498"/>
              <a:gd name="connsiteY30" fmla="*/ 1889612 h 3521319"/>
              <a:gd name="connsiteX31" fmla="*/ 694586 w 3523498"/>
              <a:gd name="connsiteY31" fmla="*/ 1631708 h 3521319"/>
              <a:gd name="connsiteX32" fmla="*/ 334243 w 3523498"/>
              <a:gd name="connsiteY32" fmla="*/ 1295389 h 3521319"/>
              <a:gd name="connsiteX33" fmla="*/ 0 w 3523498"/>
              <a:gd name="connsiteY33" fmla="*/ 983035 h 3521319"/>
              <a:gd name="connsiteX34" fmla="*/ 336364 w 3523498"/>
              <a:gd name="connsiteY34" fmla="*/ 465271 h 3521319"/>
              <a:gd name="connsiteX35" fmla="*/ 465232 w 3523498"/>
              <a:gd name="connsiteY35" fmla="*/ 336482 h 3521319"/>
              <a:gd name="connsiteX36" fmla="*/ 982991 w 3523498"/>
              <a:gd name="connsiteY36" fmla="*/ 0 h 3521319"/>
              <a:gd name="connsiteX0" fmla="*/ 982991 w 3523498"/>
              <a:gd name="connsiteY0" fmla="*/ 0 h 3521319"/>
              <a:gd name="connsiteX1" fmla="*/ 1295375 w 3523498"/>
              <a:gd name="connsiteY1" fmla="*/ 334199 h 3521319"/>
              <a:gd name="connsiteX2" fmla="*/ 1631739 w 3523498"/>
              <a:gd name="connsiteY2" fmla="*/ 694646 h 3521319"/>
              <a:gd name="connsiteX3" fmla="*/ 1889476 w 3523498"/>
              <a:gd name="connsiteY3" fmla="*/ 694646 h 3521319"/>
              <a:gd name="connsiteX4" fmla="*/ 2226003 w 3523498"/>
              <a:gd name="connsiteY4" fmla="*/ 334199 h 3521319"/>
              <a:gd name="connsiteX5" fmla="*/ 2538387 w 3523498"/>
              <a:gd name="connsiteY5" fmla="*/ 0 h 3521319"/>
              <a:gd name="connsiteX6" fmla="*/ 3055982 w 3523498"/>
              <a:gd name="connsiteY6" fmla="*/ 336482 h 3521319"/>
              <a:gd name="connsiteX7" fmla="*/ 3013793 w 3523498"/>
              <a:gd name="connsiteY7" fmla="*/ 638607 h 3521319"/>
              <a:gd name="connsiteX8" fmla="*/ 3187135 w 3523498"/>
              <a:gd name="connsiteY8" fmla="*/ 465271 h 3521319"/>
              <a:gd name="connsiteX9" fmla="*/ 3523498 w 3523498"/>
              <a:gd name="connsiteY9" fmla="*/ 983035 h 3521319"/>
              <a:gd name="connsiteX10" fmla="*/ 3189255 w 3523498"/>
              <a:gd name="connsiteY10" fmla="*/ 1295389 h 3521319"/>
              <a:gd name="connsiteX11" fmla="*/ 2828912 w 3523498"/>
              <a:gd name="connsiteY11" fmla="*/ 1631708 h 3521319"/>
              <a:gd name="connsiteX12" fmla="*/ 2828912 w 3523498"/>
              <a:gd name="connsiteY12" fmla="*/ 1889612 h 3521319"/>
              <a:gd name="connsiteX13" fmla="*/ 3189255 w 3523498"/>
              <a:gd name="connsiteY13" fmla="*/ 2225930 h 3521319"/>
              <a:gd name="connsiteX14" fmla="*/ 3523498 w 3523498"/>
              <a:gd name="connsiteY14" fmla="*/ 2538284 h 3521319"/>
              <a:gd name="connsiteX15" fmla="*/ 3187135 w 3523498"/>
              <a:gd name="connsiteY15" fmla="*/ 3056049 h 3521319"/>
              <a:gd name="connsiteX16" fmla="*/ 3025748 w 3523498"/>
              <a:gd name="connsiteY16" fmla="*/ 2894667 h 3521319"/>
              <a:gd name="connsiteX17" fmla="*/ 2903974 w 3523498"/>
              <a:gd name="connsiteY17" fmla="*/ 3032834 h 3521319"/>
              <a:gd name="connsiteX18" fmla="*/ 3055982 w 3523498"/>
              <a:gd name="connsiteY18" fmla="*/ 3184838 h 3521319"/>
              <a:gd name="connsiteX19" fmla="*/ 2538387 w 3523498"/>
              <a:gd name="connsiteY19" fmla="*/ 3521319 h 3521319"/>
              <a:gd name="connsiteX20" fmla="*/ 2226003 w 3523498"/>
              <a:gd name="connsiteY20" fmla="*/ 3187120 h 3521319"/>
              <a:gd name="connsiteX21" fmla="*/ 1889476 w 3523498"/>
              <a:gd name="connsiteY21" fmla="*/ 2826674 h 3521319"/>
              <a:gd name="connsiteX22" fmla="*/ 1631739 w 3523498"/>
              <a:gd name="connsiteY22" fmla="*/ 2826674 h 3521319"/>
              <a:gd name="connsiteX23" fmla="*/ 1295375 w 3523498"/>
              <a:gd name="connsiteY23" fmla="*/ 3187120 h 3521319"/>
              <a:gd name="connsiteX24" fmla="*/ 982991 w 3523498"/>
              <a:gd name="connsiteY24" fmla="*/ 3521319 h 3521319"/>
              <a:gd name="connsiteX25" fmla="*/ 465232 w 3523498"/>
              <a:gd name="connsiteY25" fmla="*/ 3184838 h 3521319"/>
              <a:gd name="connsiteX26" fmla="*/ 336364 w 3523498"/>
              <a:gd name="connsiteY26" fmla="*/ 3056049 h 3521319"/>
              <a:gd name="connsiteX27" fmla="*/ 0 w 3523498"/>
              <a:gd name="connsiteY27" fmla="*/ 2538284 h 3521319"/>
              <a:gd name="connsiteX28" fmla="*/ 334243 w 3523498"/>
              <a:gd name="connsiteY28" fmla="*/ 2225930 h 3521319"/>
              <a:gd name="connsiteX29" fmla="*/ 694586 w 3523498"/>
              <a:gd name="connsiteY29" fmla="*/ 1889612 h 3521319"/>
              <a:gd name="connsiteX30" fmla="*/ 694586 w 3523498"/>
              <a:gd name="connsiteY30" fmla="*/ 1631708 h 3521319"/>
              <a:gd name="connsiteX31" fmla="*/ 334243 w 3523498"/>
              <a:gd name="connsiteY31" fmla="*/ 1295389 h 3521319"/>
              <a:gd name="connsiteX32" fmla="*/ 0 w 3523498"/>
              <a:gd name="connsiteY32" fmla="*/ 983035 h 3521319"/>
              <a:gd name="connsiteX33" fmla="*/ 336364 w 3523498"/>
              <a:gd name="connsiteY33" fmla="*/ 465271 h 3521319"/>
              <a:gd name="connsiteX34" fmla="*/ 465232 w 3523498"/>
              <a:gd name="connsiteY34" fmla="*/ 336482 h 3521319"/>
              <a:gd name="connsiteX35" fmla="*/ 982991 w 3523498"/>
              <a:gd name="connsiteY35" fmla="*/ 0 h 3521319"/>
              <a:gd name="connsiteX0" fmla="*/ 982991 w 3523498"/>
              <a:gd name="connsiteY0" fmla="*/ 0 h 3521319"/>
              <a:gd name="connsiteX1" fmla="*/ 1295375 w 3523498"/>
              <a:gd name="connsiteY1" fmla="*/ 334199 h 3521319"/>
              <a:gd name="connsiteX2" fmla="*/ 1631739 w 3523498"/>
              <a:gd name="connsiteY2" fmla="*/ 694646 h 3521319"/>
              <a:gd name="connsiteX3" fmla="*/ 1889476 w 3523498"/>
              <a:gd name="connsiteY3" fmla="*/ 694646 h 3521319"/>
              <a:gd name="connsiteX4" fmla="*/ 2226003 w 3523498"/>
              <a:gd name="connsiteY4" fmla="*/ 334199 h 3521319"/>
              <a:gd name="connsiteX5" fmla="*/ 2538387 w 3523498"/>
              <a:gd name="connsiteY5" fmla="*/ 0 h 3521319"/>
              <a:gd name="connsiteX6" fmla="*/ 3055982 w 3523498"/>
              <a:gd name="connsiteY6" fmla="*/ 336482 h 3521319"/>
              <a:gd name="connsiteX7" fmla="*/ 3187135 w 3523498"/>
              <a:gd name="connsiteY7" fmla="*/ 465271 h 3521319"/>
              <a:gd name="connsiteX8" fmla="*/ 3523498 w 3523498"/>
              <a:gd name="connsiteY8" fmla="*/ 983035 h 3521319"/>
              <a:gd name="connsiteX9" fmla="*/ 3189255 w 3523498"/>
              <a:gd name="connsiteY9" fmla="*/ 1295389 h 3521319"/>
              <a:gd name="connsiteX10" fmla="*/ 2828912 w 3523498"/>
              <a:gd name="connsiteY10" fmla="*/ 1631708 h 3521319"/>
              <a:gd name="connsiteX11" fmla="*/ 2828912 w 3523498"/>
              <a:gd name="connsiteY11" fmla="*/ 1889612 h 3521319"/>
              <a:gd name="connsiteX12" fmla="*/ 3189255 w 3523498"/>
              <a:gd name="connsiteY12" fmla="*/ 2225930 h 3521319"/>
              <a:gd name="connsiteX13" fmla="*/ 3523498 w 3523498"/>
              <a:gd name="connsiteY13" fmla="*/ 2538284 h 3521319"/>
              <a:gd name="connsiteX14" fmla="*/ 3187135 w 3523498"/>
              <a:gd name="connsiteY14" fmla="*/ 3056049 h 3521319"/>
              <a:gd name="connsiteX15" fmla="*/ 3025748 w 3523498"/>
              <a:gd name="connsiteY15" fmla="*/ 2894667 h 3521319"/>
              <a:gd name="connsiteX16" fmla="*/ 2903974 w 3523498"/>
              <a:gd name="connsiteY16" fmla="*/ 3032834 h 3521319"/>
              <a:gd name="connsiteX17" fmla="*/ 3055982 w 3523498"/>
              <a:gd name="connsiteY17" fmla="*/ 3184838 h 3521319"/>
              <a:gd name="connsiteX18" fmla="*/ 2538387 w 3523498"/>
              <a:gd name="connsiteY18" fmla="*/ 3521319 h 3521319"/>
              <a:gd name="connsiteX19" fmla="*/ 2226003 w 3523498"/>
              <a:gd name="connsiteY19" fmla="*/ 3187120 h 3521319"/>
              <a:gd name="connsiteX20" fmla="*/ 1889476 w 3523498"/>
              <a:gd name="connsiteY20" fmla="*/ 2826674 h 3521319"/>
              <a:gd name="connsiteX21" fmla="*/ 1631739 w 3523498"/>
              <a:gd name="connsiteY21" fmla="*/ 2826674 h 3521319"/>
              <a:gd name="connsiteX22" fmla="*/ 1295375 w 3523498"/>
              <a:gd name="connsiteY22" fmla="*/ 3187120 h 3521319"/>
              <a:gd name="connsiteX23" fmla="*/ 982991 w 3523498"/>
              <a:gd name="connsiteY23" fmla="*/ 3521319 h 3521319"/>
              <a:gd name="connsiteX24" fmla="*/ 465232 w 3523498"/>
              <a:gd name="connsiteY24" fmla="*/ 3184838 h 3521319"/>
              <a:gd name="connsiteX25" fmla="*/ 336364 w 3523498"/>
              <a:gd name="connsiteY25" fmla="*/ 3056049 h 3521319"/>
              <a:gd name="connsiteX26" fmla="*/ 0 w 3523498"/>
              <a:gd name="connsiteY26" fmla="*/ 2538284 h 3521319"/>
              <a:gd name="connsiteX27" fmla="*/ 334243 w 3523498"/>
              <a:gd name="connsiteY27" fmla="*/ 2225930 h 3521319"/>
              <a:gd name="connsiteX28" fmla="*/ 694586 w 3523498"/>
              <a:gd name="connsiteY28" fmla="*/ 1889612 h 3521319"/>
              <a:gd name="connsiteX29" fmla="*/ 694586 w 3523498"/>
              <a:gd name="connsiteY29" fmla="*/ 1631708 h 3521319"/>
              <a:gd name="connsiteX30" fmla="*/ 334243 w 3523498"/>
              <a:gd name="connsiteY30" fmla="*/ 1295389 h 3521319"/>
              <a:gd name="connsiteX31" fmla="*/ 0 w 3523498"/>
              <a:gd name="connsiteY31" fmla="*/ 983035 h 3521319"/>
              <a:gd name="connsiteX32" fmla="*/ 336364 w 3523498"/>
              <a:gd name="connsiteY32" fmla="*/ 465271 h 3521319"/>
              <a:gd name="connsiteX33" fmla="*/ 465232 w 3523498"/>
              <a:gd name="connsiteY33" fmla="*/ 336482 h 3521319"/>
              <a:gd name="connsiteX34" fmla="*/ 982991 w 3523498"/>
              <a:gd name="connsiteY34" fmla="*/ 0 h 3521319"/>
              <a:gd name="connsiteX0" fmla="*/ 982991 w 3523498"/>
              <a:gd name="connsiteY0" fmla="*/ 0 h 3521319"/>
              <a:gd name="connsiteX1" fmla="*/ 1295375 w 3523498"/>
              <a:gd name="connsiteY1" fmla="*/ 334199 h 3521319"/>
              <a:gd name="connsiteX2" fmla="*/ 1631739 w 3523498"/>
              <a:gd name="connsiteY2" fmla="*/ 694646 h 3521319"/>
              <a:gd name="connsiteX3" fmla="*/ 1889476 w 3523498"/>
              <a:gd name="connsiteY3" fmla="*/ 694646 h 3521319"/>
              <a:gd name="connsiteX4" fmla="*/ 2226003 w 3523498"/>
              <a:gd name="connsiteY4" fmla="*/ 334199 h 3521319"/>
              <a:gd name="connsiteX5" fmla="*/ 2538387 w 3523498"/>
              <a:gd name="connsiteY5" fmla="*/ 0 h 3521319"/>
              <a:gd name="connsiteX6" fmla="*/ 3055982 w 3523498"/>
              <a:gd name="connsiteY6" fmla="*/ 336482 h 3521319"/>
              <a:gd name="connsiteX7" fmla="*/ 3187135 w 3523498"/>
              <a:gd name="connsiteY7" fmla="*/ 465271 h 3521319"/>
              <a:gd name="connsiteX8" fmla="*/ 3523498 w 3523498"/>
              <a:gd name="connsiteY8" fmla="*/ 983035 h 3521319"/>
              <a:gd name="connsiteX9" fmla="*/ 3189255 w 3523498"/>
              <a:gd name="connsiteY9" fmla="*/ 1295389 h 3521319"/>
              <a:gd name="connsiteX10" fmla="*/ 2828912 w 3523498"/>
              <a:gd name="connsiteY10" fmla="*/ 1631708 h 3521319"/>
              <a:gd name="connsiteX11" fmla="*/ 2828912 w 3523498"/>
              <a:gd name="connsiteY11" fmla="*/ 1889612 h 3521319"/>
              <a:gd name="connsiteX12" fmla="*/ 3189255 w 3523498"/>
              <a:gd name="connsiteY12" fmla="*/ 2225930 h 3521319"/>
              <a:gd name="connsiteX13" fmla="*/ 3523498 w 3523498"/>
              <a:gd name="connsiteY13" fmla="*/ 2538284 h 3521319"/>
              <a:gd name="connsiteX14" fmla="*/ 3187135 w 3523498"/>
              <a:gd name="connsiteY14" fmla="*/ 3056049 h 3521319"/>
              <a:gd name="connsiteX15" fmla="*/ 2903974 w 3523498"/>
              <a:gd name="connsiteY15" fmla="*/ 3032834 h 3521319"/>
              <a:gd name="connsiteX16" fmla="*/ 3055982 w 3523498"/>
              <a:gd name="connsiteY16" fmla="*/ 3184838 h 3521319"/>
              <a:gd name="connsiteX17" fmla="*/ 2538387 w 3523498"/>
              <a:gd name="connsiteY17" fmla="*/ 3521319 h 3521319"/>
              <a:gd name="connsiteX18" fmla="*/ 2226003 w 3523498"/>
              <a:gd name="connsiteY18" fmla="*/ 3187120 h 3521319"/>
              <a:gd name="connsiteX19" fmla="*/ 1889476 w 3523498"/>
              <a:gd name="connsiteY19" fmla="*/ 2826674 h 3521319"/>
              <a:gd name="connsiteX20" fmla="*/ 1631739 w 3523498"/>
              <a:gd name="connsiteY20" fmla="*/ 2826674 h 3521319"/>
              <a:gd name="connsiteX21" fmla="*/ 1295375 w 3523498"/>
              <a:gd name="connsiteY21" fmla="*/ 3187120 h 3521319"/>
              <a:gd name="connsiteX22" fmla="*/ 982991 w 3523498"/>
              <a:gd name="connsiteY22" fmla="*/ 3521319 h 3521319"/>
              <a:gd name="connsiteX23" fmla="*/ 465232 w 3523498"/>
              <a:gd name="connsiteY23" fmla="*/ 3184838 h 3521319"/>
              <a:gd name="connsiteX24" fmla="*/ 336364 w 3523498"/>
              <a:gd name="connsiteY24" fmla="*/ 3056049 h 3521319"/>
              <a:gd name="connsiteX25" fmla="*/ 0 w 3523498"/>
              <a:gd name="connsiteY25" fmla="*/ 2538284 h 3521319"/>
              <a:gd name="connsiteX26" fmla="*/ 334243 w 3523498"/>
              <a:gd name="connsiteY26" fmla="*/ 2225930 h 3521319"/>
              <a:gd name="connsiteX27" fmla="*/ 694586 w 3523498"/>
              <a:gd name="connsiteY27" fmla="*/ 1889612 h 3521319"/>
              <a:gd name="connsiteX28" fmla="*/ 694586 w 3523498"/>
              <a:gd name="connsiteY28" fmla="*/ 1631708 h 3521319"/>
              <a:gd name="connsiteX29" fmla="*/ 334243 w 3523498"/>
              <a:gd name="connsiteY29" fmla="*/ 1295389 h 3521319"/>
              <a:gd name="connsiteX30" fmla="*/ 0 w 3523498"/>
              <a:gd name="connsiteY30" fmla="*/ 983035 h 3521319"/>
              <a:gd name="connsiteX31" fmla="*/ 336364 w 3523498"/>
              <a:gd name="connsiteY31" fmla="*/ 465271 h 3521319"/>
              <a:gd name="connsiteX32" fmla="*/ 465232 w 3523498"/>
              <a:gd name="connsiteY32" fmla="*/ 336482 h 3521319"/>
              <a:gd name="connsiteX33" fmla="*/ 982991 w 3523498"/>
              <a:gd name="connsiteY33" fmla="*/ 0 h 3521319"/>
              <a:gd name="connsiteX0" fmla="*/ 982991 w 3523498"/>
              <a:gd name="connsiteY0" fmla="*/ 0 h 3521319"/>
              <a:gd name="connsiteX1" fmla="*/ 1295375 w 3523498"/>
              <a:gd name="connsiteY1" fmla="*/ 334199 h 3521319"/>
              <a:gd name="connsiteX2" fmla="*/ 1631739 w 3523498"/>
              <a:gd name="connsiteY2" fmla="*/ 694646 h 3521319"/>
              <a:gd name="connsiteX3" fmla="*/ 1889476 w 3523498"/>
              <a:gd name="connsiteY3" fmla="*/ 694646 h 3521319"/>
              <a:gd name="connsiteX4" fmla="*/ 2226003 w 3523498"/>
              <a:gd name="connsiteY4" fmla="*/ 334199 h 3521319"/>
              <a:gd name="connsiteX5" fmla="*/ 2538387 w 3523498"/>
              <a:gd name="connsiteY5" fmla="*/ 0 h 3521319"/>
              <a:gd name="connsiteX6" fmla="*/ 3055982 w 3523498"/>
              <a:gd name="connsiteY6" fmla="*/ 336482 h 3521319"/>
              <a:gd name="connsiteX7" fmla="*/ 3187135 w 3523498"/>
              <a:gd name="connsiteY7" fmla="*/ 465271 h 3521319"/>
              <a:gd name="connsiteX8" fmla="*/ 3523498 w 3523498"/>
              <a:gd name="connsiteY8" fmla="*/ 983035 h 3521319"/>
              <a:gd name="connsiteX9" fmla="*/ 3189255 w 3523498"/>
              <a:gd name="connsiteY9" fmla="*/ 1295389 h 3521319"/>
              <a:gd name="connsiteX10" fmla="*/ 2828912 w 3523498"/>
              <a:gd name="connsiteY10" fmla="*/ 1631708 h 3521319"/>
              <a:gd name="connsiteX11" fmla="*/ 2828912 w 3523498"/>
              <a:gd name="connsiteY11" fmla="*/ 1889612 h 3521319"/>
              <a:gd name="connsiteX12" fmla="*/ 3189255 w 3523498"/>
              <a:gd name="connsiteY12" fmla="*/ 2225930 h 3521319"/>
              <a:gd name="connsiteX13" fmla="*/ 3523498 w 3523498"/>
              <a:gd name="connsiteY13" fmla="*/ 2538284 h 3521319"/>
              <a:gd name="connsiteX14" fmla="*/ 3187135 w 3523498"/>
              <a:gd name="connsiteY14" fmla="*/ 3056049 h 3521319"/>
              <a:gd name="connsiteX15" fmla="*/ 3055982 w 3523498"/>
              <a:gd name="connsiteY15" fmla="*/ 3184838 h 3521319"/>
              <a:gd name="connsiteX16" fmla="*/ 2538387 w 3523498"/>
              <a:gd name="connsiteY16" fmla="*/ 3521319 h 3521319"/>
              <a:gd name="connsiteX17" fmla="*/ 2226003 w 3523498"/>
              <a:gd name="connsiteY17" fmla="*/ 3187120 h 3521319"/>
              <a:gd name="connsiteX18" fmla="*/ 1889476 w 3523498"/>
              <a:gd name="connsiteY18" fmla="*/ 2826674 h 3521319"/>
              <a:gd name="connsiteX19" fmla="*/ 1631739 w 3523498"/>
              <a:gd name="connsiteY19" fmla="*/ 2826674 h 3521319"/>
              <a:gd name="connsiteX20" fmla="*/ 1295375 w 3523498"/>
              <a:gd name="connsiteY20" fmla="*/ 3187120 h 3521319"/>
              <a:gd name="connsiteX21" fmla="*/ 982991 w 3523498"/>
              <a:gd name="connsiteY21" fmla="*/ 3521319 h 3521319"/>
              <a:gd name="connsiteX22" fmla="*/ 465232 w 3523498"/>
              <a:gd name="connsiteY22" fmla="*/ 3184838 h 3521319"/>
              <a:gd name="connsiteX23" fmla="*/ 336364 w 3523498"/>
              <a:gd name="connsiteY23" fmla="*/ 3056049 h 3521319"/>
              <a:gd name="connsiteX24" fmla="*/ 0 w 3523498"/>
              <a:gd name="connsiteY24" fmla="*/ 2538284 h 3521319"/>
              <a:gd name="connsiteX25" fmla="*/ 334243 w 3523498"/>
              <a:gd name="connsiteY25" fmla="*/ 2225930 h 3521319"/>
              <a:gd name="connsiteX26" fmla="*/ 694586 w 3523498"/>
              <a:gd name="connsiteY26" fmla="*/ 1889612 h 3521319"/>
              <a:gd name="connsiteX27" fmla="*/ 694586 w 3523498"/>
              <a:gd name="connsiteY27" fmla="*/ 1631708 h 3521319"/>
              <a:gd name="connsiteX28" fmla="*/ 334243 w 3523498"/>
              <a:gd name="connsiteY28" fmla="*/ 1295389 h 3521319"/>
              <a:gd name="connsiteX29" fmla="*/ 0 w 3523498"/>
              <a:gd name="connsiteY29" fmla="*/ 983035 h 3521319"/>
              <a:gd name="connsiteX30" fmla="*/ 336364 w 3523498"/>
              <a:gd name="connsiteY30" fmla="*/ 465271 h 3521319"/>
              <a:gd name="connsiteX31" fmla="*/ 465232 w 3523498"/>
              <a:gd name="connsiteY31" fmla="*/ 336482 h 3521319"/>
              <a:gd name="connsiteX32" fmla="*/ 982991 w 3523498"/>
              <a:gd name="connsiteY32" fmla="*/ 0 h 3521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3523498" h="3521319">
                <a:moveTo>
                  <a:pt x="982991" y="0"/>
                </a:moveTo>
                <a:lnTo>
                  <a:pt x="1295375" y="334199"/>
                </a:lnTo>
                <a:lnTo>
                  <a:pt x="1631739" y="694646"/>
                </a:lnTo>
                <a:cubicBezTo>
                  <a:pt x="1701719" y="768984"/>
                  <a:pt x="1819659" y="768984"/>
                  <a:pt x="1889476" y="694646"/>
                </a:cubicBezTo>
                <a:lnTo>
                  <a:pt x="2226003" y="334199"/>
                </a:lnTo>
                <a:lnTo>
                  <a:pt x="2538387" y="0"/>
                </a:lnTo>
                <a:cubicBezTo>
                  <a:pt x="2728427" y="85262"/>
                  <a:pt x="2903134" y="198726"/>
                  <a:pt x="3055982" y="336482"/>
                </a:cubicBezTo>
                <a:lnTo>
                  <a:pt x="3187135" y="465271"/>
                </a:lnTo>
                <a:cubicBezTo>
                  <a:pt x="3324649" y="618187"/>
                  <a:pt x="3438347" y="792949"/>
                  <a:pt x="3523498" y="983035"/>
                </a:cubicBezTo>
                <a:lnTo>
                  <a:pt x="3189255" y="1295389"/>
                </a:lnTo>
                <a:lnTo>
                  <a:pt x="2828912" y="1631708"/>
                </a:lnTo>
                <a:cubicBezTo>
                  <a:pt x="2754527" y="1701645"/>
                  <a:pt x="2754527" y="1819674"/>
                  <a:pt x="2828912" y="1889612"/>
                </a:cubicBezTo>
                <a:lnTo>
                  <a:pt x="3189255" y="2225930"/>
                </a:lnTo>
                <a:lnTo>
                  <a:pt x="3523498" y="2538284"/>
                </a:lnTo>
                <a:cubicBezTo>
                  <a:pt x="3438347" y="2728370"/>
                  <a:pt x="3324649" y="2903132"/>
                  <a:pt x="3187135" y="3056049"/>
                </a:cubicBezTo>
                <a:lnTo>
                  <a:pt x="3055982" y="3184838"/>
                </a:lnTo>
                <a:cubicBezTo>
                  <a:pt x="2903134" y="3322593"/>
                  <a:pt x="2728427" y="3436058"/>
                  <a:pt x="2538387" y="3521319"/>
                </a:cubicBezTo>
                <a:lnTo>
                  <a:pt x="2226003" y="3187120"/>
                </a:lnTo>
                <a:lnTo>
                  <a:pt x="1889476" y="2826674"/>
                </a:lnTo>
                <a:cubicBezTo>
                  <a:pt x="1819659" y="2752335"/>
                  <a:pt x="1701719" y="2752335"/>
                  <a:pt x="1631739" y="2826674"/>
                </a:cubicBezTo>
                <a:lnTo>
                  <a:pt x="1295375" y="3187120"/>
                </a:lnTo>
                <a:lnTo>
                  <a:pt x="982991" y="3521319"/>
                </a:lnTo>
                <a:cubicBezTo>
                  <a:pt x="792950" y="3436058"/>
                  <a:pt x="618244" y="3322593"/>
                  <a:pt x="465232" y="3184838"/>
                </a:cubicBezTo>
                <a:lnTo>
                  <a:pt x="336364" y="3056049"/>
                </a:lnTo>
                <a:cubicBezTo>
                  <a:pt x="198850" y="2903132"/>
                  <a:pt x="85151" y="2728370"/>
                  <a:pt x="0" y="2538284"/>
                </a:cubicBezTo>
                <a:lnTo>
                  <a:pt x="334243" y="2225930"/>
                </a:lnTo>
                <a:lnTo>
                  <a:pt x="694586" y="1889612"/>
                </a:lnTo>
                <a:cubicBezTo>
                  <a:pt x="768971" y="1819674"/>
                  <a:pt x="768971" y="1701645"/>
                  <a:pt x="694586" y="1631708"/>
                </a:cubicBezTo>
                <a:lnTo>
                  <a:pt x="334243" y="1295389"/>
                </a:lnTo>
                <a:lnTo>
                  <a:pt x="0" y="983035"/>
                </a:lnTo>
                <a:cubicBezTo>
                  <a:pt x="85151" y="792949"/>
                  <a:pt x="198850" y="618187"/>
                  <a:pt x="336364" y="465271"/>
                </a:cubicBezTo>
                <a:lnTo>
                  <a:pt x="465232" y="336482"/>
                </a:lnTo>
                <a:cubicBezTo>
                  <a:pt x="618244" y="198726"/>
                  <a:pt x="792950" y="85262"/>
                  <a:pt x="982991" y="0"/>
                </a:cubicBezTo>
                <a:close/>
              </a:path>
            </a:pathLst>
          </a:custGeom>
          <a:solidFill>
            <a:srgbClr val="F3F3F1"/>
          </a:solidFill>
          <a:ln w="12700">
            <a:miter lim="400000"/>
          </a:ln>
        </p:spPr>
        <p:txBody>
          <a:bodyPr wrap="square" lIns="38100" tIns="38100" rIns="38100" bIns="3810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297A271B-24AD-3B36-B568-E65A7B93B47D}"/>
              </a:ext>
            </a:extLst>
          </p:cNvPr>
          <p:cNvSpPr txBox="1"/>
          <p:nvPr/>
        </p:nvSpPr>
        <p:spPr>
          <a:xfrm>
            <a:off x="3773475" y="1936452"/>
            <a:ext cx="144966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noProof="1">
                <a:solidFill>
                  <a:srgbClr val="2448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CLINICAL</a:t>
            </a:r>
          </a:p>
          <a:p>
            <a:pPr algn="ctr"/>
            <a:r>
              <a:rPr lang="en-US" b="1" noProof="1">
                <a:solidFill>
                  <a:srgbClr val="2448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</a:t>
            </a:r>
          </a:p>
          <a:p>
            <a:pPr algn="ctr"/>
            <a:r>
              <a:rPr lang="en-US" b="1" noProof="1">
                <a:solidFill>
                  <a:srgbClr val="24484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SCIENCE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172C0121-EBD2-2F11-C0F3-0CEF50B427C3}"/>
              </a:ext>
            </a:extLst>
          </p:cNvPr>
          <p:cNvSpPr txBox="1"/>
          <p:nvPr/>
        </p:nvSpPr>
        <p:spPr>
          <a:xfrm>
            <a:off x="3707904" y="1134130"/>
            <a:ext cx="144966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noProof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Clinical Trial </a:t>
            </a:r>
          </a:p>
          <a:p>
            <a:pPr algn="ctr"/>
            <a:r>
              <a:rPr lang="en-US" sz="1400" b="1" noProof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D9911B3A-ED89-E587-359E-FFC09D77B9CA}"/>
              </a:ext>
            </a:extLst>
          </p:cNvPr>
          <p:cNvSpPr txBox="1"/>
          <p:nvPr/>
        </p:nvSpPr>
        <p:spPr>
          <a:xfrm>
            <a:off x="2696836" y="2137886"/>
            <a:ext cx="1307564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i="0" dirty="0">
                <a:solidFill>
                  <a:srgbClr val="24242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Correlative </a:t>
            </a:r>
          </a:p>
          <a:p>
            <a:pPr algn="ctr"/>
            <a:r>
              <a:rPr lang="en-US" sz="1400" b="1" i="0" dirty="0">
                <a:solidFill>
                  <a:srgbClr val="24242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Science </a:t>
            </a:r>
          </a:p>
          <a:p>
            <a:pPr algn="ctr"/>
            <a:r>
              <a:rPr lang="en-US" sz="1400" b="1" i="0" dirty="0">
                <a:solidFill>
                  <a:srgbClr val="24242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Data</a:t>
            </a:r>
            <a:endParaRPr lang="en-US" sz="1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48AD8E43-ECB5-CF63-BFCA-37CD42ABA086}"/>
              </a:ext>
            </a:extLst>
          </p:cNvPr>
          <p:cNvSpPr txBox="1"/>
          <p:nvPr/>
        </p:nvSpPr>
        <p:spPr>
          <a:xfrm>
            <a:off x="3581400" y="3416682"/>
            <a:ext cx="163772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i="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Patient Reported Data</a:t>
            </a:r>
            <a:endParaRPr lang="en-US" sz="14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35BF8F29-C4E4-A663-7F68-2ACEE85A7C86}"/>
              </a:ext>
            </a:extLst>
          </p:cNvPr>
          <p:cNvSpPr txBox="1"/>
          <p:nvPr/>
        </p:nvSpPr>
        <p:spPr>
          <a:xfrm>
            <a:off x="4869671" y="2277130"/>
            <a:ext cx="137872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i="0" dirty="0">
                <a:solidFill>
                  <a:srgbClr val="24242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Real World Data</a:t>
            </a:r>
            <a:endParaRPr lang="en-US" sz="1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560B8F5C-BAB5-DD11-EA66-2CB77E2957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123478"/>
            <a:ext cx="8496944" cy="411480"/>
          </a:xfrm>
        </p:spPr>
        <p:txBody>
          <a:bodyPr/>
          <a:lstStyle/>
          <a:p>
            <a:pPr algn="l"/>
            <a:r>
              <a:rPr lang="en-US" sz="2400" dirty="0"/>
              <a:t>Active Projects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314DD1A-337E-4F18-60E8-0612420538AD}"/>
              </a:ext>
            </a:extLst>
          </p:cNvPr>
          <p:cNvSpPr txBox="1"/>
          <p:nvPr/>
        </p:nvSpPr>
        <p:spPr>
          <a:xfrm>
            <a:off x="3275856" y="2797373"/>
            <a:ext cx="2376264" cy="638473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050" i="1" dirty="0">
                <a:latin typeface="Calibri" panose="020F0502020204030204" pitchFamily="34" charset="0"/>
                <a:cs typeface="Calibri" panose="020F0502020204030204" pitchFamily="34" charset="0"/>
              </a:rPr>
              <a:t>A machine learning survival prediction model through multi-scale data integration in mesothelioma</a:t>
            </a:r>
          </a:p>
        </p:txBody>
      </p:sp>
    </p:spTree>
    <p:extLst>
      <p:ext uri="{BB962C8B-B14F-4D97-AF65-F5344CB8AC3E}">
        <p14:creationId xmlns:p14="http://schemas.microsoft.com/office/powerpoint/2010/main" val="7593274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5AE222-C0E9-C3E7-0379-B85210A4B7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Challenges in Data Science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0137AC-6C9F-CB34-2DEE-0A6607A060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b="1" dirty="0"/>
              <a:t>Data:</a:t>
            </a:r>
            <a:r>
              <a:rPr lang="en-US" dirty="0"/>
              <a:t> managing a variety of high volume, velocity data</a:t>
            </a:r>
          </a:p>
          <a:p>
            <a:r>
              <a:rPr lang="en-US" b="1" dirty="0"/>
              <a:t>Adoption:</a:t>
            </a:r>
            <a:r>
              <a:rPr lang="en-US" dirty="0"/>
              <a:t> adopting a problem-solving approach</a:t>
            </a:r>
          </a:p>
          <a:p>
            <a:r>
              <a:rPr lang="en-US" b="1" dirty="0"/>
              <a:t>Tools and Technologies:</a:t>
            </a:r>
            <a:r>
              <a:rPr lang="en-US" dirty="0"/>
              <a:t> understanding and choosing the right analytical tools and models, keeping up with the latest advancements</a:t>
            </a:r>
          </a:p>
          <a:p>
            <a:r>
              <a:rPr lang="en-US" b="1" dirty="0"/>
              <a:t>Integration and Interoperability</a:t>
            </a:r>
            <a:r>
              <a:rPr lang="en-US" dirty="0"/>
              <a:t>: data originating from difference systems and sources</a:t>
            </a:r>
          </a:p>
          <a:p>
            <a:r>
              <a:rPr lang="en-US" b="1" dirty="0"/>
              <a:t>Data Privacy:</a:t>
            </a:r>
            <a:r>
              <a:rPr lang="en-US" dirty="0"/>
              <a:t> implementing measures to ensure compliance and data privacy/protection, keeping up with latest regulations</a:t>
            </a:r>
          </a:p>
          <a:p>
            <a:r>
              <a:rPr lang="en-US" b="1" dirty="0"/>
              <a:t>Staff:</a:t>
            </a:r>
            <a:r>
              <a:rPr lang="en-US" dirty="0"/>
              <a:t> getting people with the right skill sets to drive the data science initiative and platform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A5DB70-5863-944D-3B6D-7A5A0812B6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754ED01-E2A0-4C1E-8E21-014B99041579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7281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5AE222-C0E9-C3E7-0379-B85210A4B7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Science for Sponsors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0137AC-6C9F-CB34-2DEE-0A6607A060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Automation of Data Review: Identify data trends and anomalies</a:t>
            </a:r>
          </a:p>
          <a:p>
            <a:r>
              <a:rPr lang="en-US" dirty="0"/>
              <a:t>Natural Language Processing of Narratives: Extract annotated data from unstructured clinical text to streamline the process and accuracy of data review</a:t>
            </a:r>
          </a:p>
          <a:p>
            <a:r>
              <a:rPr lang="en-US" dirty="0"/>
              <a:t>Vendor Oversight: Data-driven insights on performance related to vendor service on multiple trials</a:t>
            </a:r>
          </a:p>
          <a:p>
            <a:r>
              <a:rPr lang="en-US" dirty="0"/>
              <a:t>Audit Trail Review: Identify actions not performed by authorized individuals, timing of data entry (e.g. all-at-once/batch entry vs timely entry per protocol)</a:t>
            </a:r>
          </a:p>
          <a:p>
            <a:r>
              <a:rPr lang="en-US" dirty="0"/>
              <a:t>Chatbot User Support: Domain-specific chatbots to provide automated user support based on frequent, common questions to provide solutions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A5DB70-5863-944D-3B6D-7A5A0812B6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754ED01-E2A0-4C1E-8E21-014B99041579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6563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5AE222-C0E9-C3E7-0379-B85210A4B7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Science for Sites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0137AC-6C9F-CB34-2DEE-0A6607A060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Medical Image Analysis: Advanced techniques to enhance image analysis, detect abnormalities/deformities</a:t>
            </a:r>
          </a:p>
          <a:p>
            <a:r>
              <a:rPr lang="en-US" dirty="0"/>
              <a:t>Natural Language Processing of Narratives: Extract annotated data from unstructured clinical text to gain more insight into the overall patient care experience</a:t>
            </a:r>
          </a:p>
          <a:p>
            <a:r>
              <a:rPr lang="en-US" dirty="0"/>
              <a:t>Monitoring Patient Health: Wearable devices, symptom reporting, etc. can help physicians monitor patients real-time (as initiated by trial sponsor in some cases)</a:t>
            </a:r>
          </a:p>
          <a:p>
            <a:r>
              <a:rPr lang="en-US" dirty="0"/>
              <a:t>Social Media: Many platforms can target a wider range of potential patients</a:t>
            </a:r>
          </a:p>
          <a:p>
            <a:r>
              <a:rPr lang="en-US" dirty="0"/>
              <a:t>Virtual Care: Comprehensive platform to support patient care, self-monitoring, online assistance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A5DB70-5863-944D-3B6D-7A5A0812B6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754ED01-E2A0-4C1E-8E21-014B99041579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21889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27E56F-847D-22EC-C118-CE99A79C45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 of Learning 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429699-9275-E194-6CFB-F357F63131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/>
              <a:t>To understand the how clinical data sciences can support the collection, management, and analysis of clinical data</a:t>
            </a:r>
          </a:p>
          <a:p>
            <a:pPr marL="562356" lvl="2" indent="-342900">
              <a:buFont typeface="Wingdings" panose="05000000000000000000" pitchFamily="2" charset="2"/>
              <a:buChar char=""/>
            </a:pPr>
            <a:r>
              <a:rPr lang="en-US" dirty="0"/>
              <a:t>Defined data science, how it applies to clinical trials, data sources and types, teams involved</a:t>
            </a:r>
          </a:p>
          <a:p>
            <a:r>
              <a:rPr lang="en-US" i="1" dirty="0"/>
              <a:t>To review the current adoption of data science at CCTG</a:t>
            </a:r>
          </a:p>
          <a:p>
            <a:pPr marL="562356" lvl="2" indent="-342900">
              <a:buFont typeface="Wingdings" panose="05000000000000000000" pitchFamily="2" charset="2"/>
              <a:buChar char="þ"/>
            </a:pPr>
            <a:r>
              <a:rPr lang="en-US" dirty="0"/>
              <a:t>Reviewed CCTG’s active projects</a:t>
            </a:r>
          </a:p>
          <a:p>
            <a:r>
              <a:rPr lang="en-US" i="1" dirty="0"/>
              <a:t>To review the future of data science at CCTG</a:t>
            </a:r>
          </a:p>
          <a:p>
            <a:pPr marL="562356" lvl="2" indent="-342900">
              <a:buFont typeface="Wingdings" panose="05000000000000000000" pitchFamily="2" charset="2"/>
              <a:buChar char="þ"/>
            </a:pPr>
            <a:r>
              <a:rPr lang="en-US" dirty="0"/>
              <a:t>Reviewed CCTG’s short and long-term goals, potential uses for clinical trial sponsors and sites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67D327-AF2F-2EA6-5E60-D2A2CA8295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754ED01-E2A0-4C1E-8E21-014B99041579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1438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EDA620-C777-89A6-9C5C-ACA0769EE4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DED70B-10BF-11B4-E9B3-7630E62C14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other potential areas, applications, projects do you see for clinical data science?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D421F2-D68A-C5D8-3FFA-FBBB8B96EF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754ED01-E2A0-4C1E-8E21-014B99041579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61167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33AFC9-52DC-9641-97E8-189AF26215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754ED01-E2A0-4C1E-8E21-014B99041579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2296301C-1C37-EB9C-2645-29AC2988F2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2178039"/>
            <a:ext cx="8496944" cy="411480"/>
          </a:xfrm>
        </p:spPr>
        <p:txBody>
          <a:bodyPr/>
          <a:lstStyle/>
          <a:p>
            <a:r>
              <a:rPr lang="en-US" dirty="0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865070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EFFE7F-27D0-CE4C-8E95-B3B33EDA73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CCTG Scientific Agenda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72CCCE5B-782A-0F49-AB72-DF6AA0BFF6D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28452134"/>
              </p:ext>
            </p:extLst>
          </p:nvPr>
        </p:nvGraphicFramePr>
        <p:xfrm>
          <a:off x="539713" y="915566"/>
          <a:ext cx="8064574" cy="35287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40126C-3F7C-9844-A4C8-3799D1938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754ED01-E2A0-4C1E-8E21-014B99041579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8648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BFE9BCD-3E4D-3501-F1B7-298A0AD598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06046" y="2103698"/>
            <a:ext cx="4000205" cy="2232248"/>
          </a:xfrm>
        </p:spPr>
        <p:txBody>
          <a:bodyPr>
            <a:normAutofit/>
          </a:bodyPr>
          <a:lstStyle/>
          <a:p>
            <a:r>
              <a:rPr lang="en-US" sz="1600" dirty="0"/>
              <a:t>Isn’t it just applied statistics? </a:t>
            </a:r>
            <a:r>
              <a:rPr lang="en-US" sz="1600" i="1" dirty="0"/>
              <a:t>Maybe</a:t>
            </a:r>
          </a:p>
          <a:p>
            <a:r>
              <a:rPr lang="en-US" sz="1600" dirty="0"/>
              <a:t>Is it part of computer science? </a:t>
            </a:r>
            <a:r>
              <a:rPr lang="en-US" sz="1600" i="1" dirty="0"/>
              <a:t>Not quite</a:t>
            </a:r>
          </a:p>
          <a:p>
            <a:r>
              <a:rPr lang="en-US" sz="1600" dirty="0"/>
              <a:t>Is it a legitimate science? </a:t>
            </a:r>
            <a:r>
              <a:rPr lang="en-US" sz="1600" i="1" dirty="0"/>
              <a:t>On its way</a:t>
            </a:r>
          </a:p>
          <a:p>
            <a:r>
              <a:rPr lang="en-US" sz="1600" dirty="0"/>
              <a:t>Does it work? </a:t>
            </a:r>
            <a:r>
              <a:rPr lang="en-US" sz="1600" i="1" dirty="0"/>
              <a:t>If used well and right</a:t>
            </a:r>
          </a:p>
          <a:p>
            <a:r>
              <a:rPr lang="en-US" sz="1600" dirty="0"/>
              <a:t>Potential use in Cancer Clinical Trials? </a:t>
            </a:r>
            <a:r>
              <a:rPr lang="en-US" sz="1600" b="1" i="1" dirty="0">
                <a:solidFill>
                  <a:srgbClr val="519136"/>
                </a:solidFill>
                <a:ea typeface="+mj-ea"/>
                <a:cs typeface="+mj-cs"/>
              </a:rPr>
              <a:t>HUGE</a:t>
            </a:r>
            <a:endParaRPr lang="en-US" sz="2800" b="1" i="1" dirty="0">
              <a:solidFill>
                <a:srgbClr val="519136"/>
              </a:solidFill>
              <a:ea typeface="+mj-ea"/>
              <a:cs typeface="+mj-cs"/>
            </a:endParaRP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355C7637-727A-341F-C771-578FF535CFFC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015033326"/>
              </p:ext>
            </p:extLst>
          </p:nvPr>
        </p:nvGraphicFramePr>
        <p:xfrm>
          <a:off x="4700588" y="700088"/>
          <a:ext cx="4119562" cy="4032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AE9200-8470-53EB-8C27-98F6AB249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754ED01-E2A0-4C1E-8E21-014B99041579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BFBE66D-D8BB-F882-9BAD-AC09497646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Data Science?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22160C5-BDC0-F50A-373F-7D9AD9F94A2A}"/>
              </a:ext>
            </a:extLst>
          </p:cNvPr>
          <p:cNvSpPr txBox="1"/>
          <p:nvPr/>
        </p:nvSpPr>
        <p:spPr>
          <a:xfrm>
            <a:off x="4524360" y="3219822"/>
            <a:ext cx="16551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/>
            <a:r>
              <a:rPr lang="en-US" sz="1800" b="1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Mathematics &amp;</a:t>
            </a:r>
          </a:p>
          <a:p>
            <a:pPr lvl="0" algn="ctr"/>
            <a:r>
              <a:rPr lang="en-US" sz="1800" b="1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Statistics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D1E0F64-1F95-7619-533A-32D17AFB91BB}"/>
              </a:ext>
            </a:extLst>
          </p:cNvPr>
          <p:cNvSpPr txBox="1"/>
          <p:nvPr/>
        </p:nvSpPr>
        <p:spPr>
          <a:xfrm>
            <a:off x="7443365" y="3219822"/>
            <a:ext cx="13388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/>
            <a:r>
              <a:rPr lang="en-US" sz="1800" b="1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Computer</a:t>
            </a:r>
          </a:p>
          <a:p>
            <a:pPr lvl="0" algn="ctr"/>
            <a:r>
              <a:rPr lang="en-US" b="1" dirty="0">
                <a:latin typeface="Calibri" panose="020F0502020204030204" pitchFamily="34" charset="0"/>
              </a:rPr>
              <a:t>Science &amp; IT</a:t>
            </a:r>
            <a:endParaRPr lang="en-US" sz="1800" b="1" kern="1200" dirty="0">
              <a:solidFill>
                <a:schemeClr val="tx1"/>
              </a:solidFill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47936CC-EB65-AA26-6EC9-4D80E90C6A47}"/>
              </a:ext>
            </a:extLst>
          </p:cNvPr>
          <p:cNvSpPr txBox="1"/>
          <p:nvPr/>
        </p:nvSpPr>
        <p:spPr>
          <a:xfrm>
            <a:off x="5563893" y="954060"/>
            <a:ext cx="23929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/>
            <a:r>
              <a:rPr lang="en-US" sz="1800" b="1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Domain</a:t>
            </a:r>
          </a:p>
          <a:p>
            <a:pPr lvl="0" algn="ctr"/>
            <a:r>
              <a:rPr lang="en-US" sz="1800" b="1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Expertise &amp; Knowledge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505A91D-E6A1-41D9-B18D-2D0B832A7E80}"/>
              </a:ext>
            </a:extLst>
          </p:cNvPr>
          <p:cNvSpPr txBox="1"/>
          <p:nvPr/>
        </p:nvSpPr>
        <p:spPr>
          <a:xfrm>
            <a:off x="6280364" y="2645499"/>
            <a:ext cx="8915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/>
            <a:r>
              <a:rPr lang="en-US" sz="1800" b="1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Data</a:t>
            </a:r>
          </a:p>
          <a:p>
            <a:pPr lvl="0" algn="ctr"/>
            <a:r>
              <a:rPr lang="en-US" b="1" dirty="0">
                <a:latin typeface="Calibri" panose="020F0502020204030204" pitchFamily="34" charset="0"/>
              </a:rPr>
              <a:t>Science</a:t>
            </a:r>
            <a:endParaRPr lang="en-US" sz="1800" b="1" kern="1200" dirty="0">
              <a:solidFill>
                <a:schemeClr val="tx1"/>
              </a:solidFill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49983CB-F740-FA99-B5C4-F07423E9E756}"/>
              </a:ext>
            </a:extLst>
          </p:cNvPr>
          <p:cNvSpPr txBox="1"/>
          <p:nvPr/>
        </p:nvSpPr>
        <p:spPr>
          <a:xfrm>
            <a:off x="6938257" y="2141443"/>
            <a:ext cx="11710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/>
            <a:r>
              <a:rPr lang="en-US" sz="1400" dirty="0">
                <a:latin typeface="Calibri" panose="020F0502020204030204" pitchFamily="34" charset="0"/>
              </a:rPr>
              <a:t>Processing </a:t>
            </a:r>
            <a:r>
              <a:rPr lang="en-US" sz="1400" b="0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&amp;</a:t>
            </a:r>
            <a:endParaRPr lang="en-US" sz="1400" dirty="0">
              <a:latin typeface="Calibri" panose="020F0502020204030204" pitchFamily="34" charset="0"/>
            </a:endParaRPr>
          </a:p>
          <a:p>
            <a:pPr lvl="0" algn="ctr"/>
            <a:r>
              <a:rPr lang="en-US" sz="1400" b="0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Development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80F82EF-4C2D-975E-7BFB-620E7C1A70A1}"/>
              </a:ext>
            </a:extLst>
          </p:cNvPr>
          <p:cNvSpPr txBox="1"/>
          <p:nvPr/>
        </p:nvSpPr>
        <p:spPr>
          <a:xfrm>
            <a:off x="6318551" y="3488690"/>
            <a:ext cx="8210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/>
            <a:r>
              <a:rPr lang="en-US" sz="1400" b="0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Machine</a:t>
            </a:r>
          </a:p>
          <a:p>
            <a:pPr lvl="0" algn="ctr"/>
            <a:r>
              <a:rPr lang="en-US" sz="1400" dirty="0">
                <a:latin typeface="Calibri" panose="020F0502020204030204" pitchFamily="34" charset="0"/>
              </a:rPr>
              <a:t>Learning</a:t>
            </a:r>
            <a:endParaRPr lang="en-US" sz="1400" b="0" kern="1200" dirty="0">
              <a:solidFill>
                <a:schemeClr val="tx1"/>
              </a:solidFill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4F4857B-1B50-BD3E-8C3A-208FC2BCD671}"/>
              </a:ext>
            </a:extLst>
          </p:cNvPr>
          <p:cNvSpPr txBox="1"/>
          <p:nvPr/>
        </p:nvSpPr>
        <p:spPr>
          <a:xfrm>
            <a:off x="5495776" y="2141443"/>
            <a:ext cx="10076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/>
            <a:r>
              <a:rPr lang="en-US" sz="1400" b="0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Research </a:t>
            </a:r>
            <a:r>
              <a:rPr lang="en-US" sz="1400" dirty="0">
                <a:latin typeface="Calibri" panose="020F0502020204030204" pitchFamily="34" charset="0"/>
              </a:rPr>
              <a:t>&amp;</a:t>
            </a:r>
            <a:br>
              <a:rPr lang="en-US" sz="1400" dirty="0">
                <a:latin typeface="Calibri" panose="020F0502020204030204" pitchFamily="34" charset="0"/>
              </a:rPr>
            </a:br>
            <a:r>
              <a:rPr lang="en-US" sz="1400" dirty="0">
                <a:latin typeface="Calibri" panose="020F0502020204030204" pitchFamily="34" charset="0"/>
              </a:rPr>
              <a:t>Analysis</a:t>
            </a:r>
            <a:endParaRPr lang="en-US" sz="1400" b="0" kern="1200" dirty="0">
              <a:solidFill>
                <a:schemeClr val="tx1"/>
              </a:solidFill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4" name="Content Placeholder 1">
            <a:extLst>
              <a:ext uri="{FF2B5EF4-FFF2-40B4-BE49-F238E27FC236}">
                <a16:creationId xmlns:a16="http://schemas.microsoft.com/office/drawing/2014/main" id="{419F6DCC-6941-1A4F-26C4-5B2F586D0A73}"/>
              </a:ext>
            </a:extLst>
          </p:cNvPr>
          <p:cNvSpPr txBox="1">
            <a:spLocks/>
          </p:cNvSpPr>
          <p:nvPr/>
        </p:nvSpPr>
        <p:spPr>
          <a:xfrm>
            <a:off x="348492" y="708141"/>
            <a:ext cx="4175868" cy="18636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7800" indent="-177800" algn="l" defTabSz="914400" rtl="0" eaLnBrk="1" latinLnBrk="0" hangingPunct="1">
              <a:spcBef>
                <a:spcPts val="800"/>
              </a:spcBef>
              <a:buClr>
                <a:srgbClr val="519136"/>
              </a:buClr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rgbClr val="51913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rgbClr val="519136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rgbClr val="51913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rgbClr val="51913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rgbClr val="519136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CA" sz="1600" b="1" i="1" dirty="0"/>
              <a:t>Data Science </a:t>
            </a:r>
            <a:r>
              <a:rPr lang="en-CA" sz="1600" dirty="0"/>
              <a:t>is an interdisciplinary field that extracts knowledge and insights from structured and unstructured data</a:t>
            </a:r>
          </a:p>
        </p:txBody>
      </p:sp>
    </p:spTree>
    <p:extLst>
      <p:ext uri="{BB962C8B-B14F-4D97-AF65-F5344CB8AC3E}">
        <p14:creationId xmlns:p14="http://schemas.microsoft.com/office/powerpoint/2010/main" val="17620494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5BA5A1-4B8E-9180-3E9B-AB985396DF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Poll 1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C9FDFB1-CD7C-0540-A2F7-0388128C06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19672" y="534958"/>
            <a:ext cx="6129070" cy="3733343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C523B9-F8F2-4A16-535D-4DD19E4A23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754ED01-E2A0-4C1E-8E21-014B99041579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5EEB05E-3496-79A3-F956-FC610BF688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8339" y="3971542"/>
            <a:ext cx="4927322" cy="708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997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010571-4064-6D32-A8AC-F69901CAC9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Clinical Data Science?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363CE1-D37E-0E5B-3077-48659F3D04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i="1" dirty="0"/>
              <a:t>Clinical data science </a:t>
            </a:r>
            <a:r>
              <a:rPr lang="en-US" dirty="0"/>
              <a:t>applies the methods and insights of data science with clinical data</a:t>
            </a:r>
          </a:p>
          <a:p>
            <a:r>
              <a:rPr lang="en-US" b="1" i="1" dirty="0"/>
              <a:t>Clinical data scientists </a:t>
            </a:r>
            <a:r>
              <a:rPr lang="en-US" dirty="0"/>
              <a:t>work within clinical trials to in data management and analysis</a:t>
            </a:r>
          </a:p>
          <a:p>
            <a:r>
              <a:rPr lang="en-US" b="1" i="1" dirty="0"/>
              <a:t>Clinical data science </a:t>
            </a:r>
            <a:r>
              <a:rPr lang="en-US" dirty="0"/>
              <a:t>incorporates biostatistics, clinical programming, clinical data management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60C8EB-A510-9FCF-B66E-826C27F8D6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754ED01-E2A0-4C1E-8E21-014B99041579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5892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368C5B-2A24-F4EB-58C2-95D2E45157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C3E642-B964-B2F5-69E6-8C1D8012F6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dirty="0"/>
              <a:t>Structured</a:t>
            </a:r>
          </a:p>
          <a:p>
            <a:pPr lvl="2"/>
            <a:r>
              <a:rPr lang="en-US" dirty="0"/>
              <a:t>Quantitative data that consists of numbers and values, relational data, etc.</a:t>
            </a:r>
          </a:p>
          <a:p>
            <a:pPr lvl="2"/>
            <a:r>
              <a:rPr lang="en-US" dirty="0"/>
              <a:t>e.g. CRF data, patient demographics</a:t>
            </a:r>
          </a:p>
          <a:p>
            <a:pPr marL="0" indent="0">
              <a:buNone/>
            </a:pPr>
            <a:r>
              <a:rPr lang="en-US" b="1" dirty="0"/>
              <a:t>Unstructured</a:t>
            </a:r>
          </a:p>
          <a:p>
            <a:pPr lvl="2"/>
            <a:r>
              <a:rPr lang="en-US" dirty="0"/>
              <a:t>Qualitative data that consists of audio, video, sensors, descriptions, text, etc.</a:t>
            </a:r>
          </a:p>
          <a:p>
            <a:pPr lvl="2"/>
            <a:r>
              <a:rPr lang="en-US" dirty="0"/>
              <a:t>e.g. DICOM images, Physician notes/narratives</a:t>
            </a:r>
          </a:p>
          <a:p>
            <a:pPr marL="0" indent="0">
              <a:buNone/>
            </a:pPr>
            <a:r>
              <a:rPr lang="en-US" b="1" dirty="0"/>
              <a:t>Semi-Structured</a:t>
            </a:r>
          </a:p>
          <a:p>
            <a:pPr lvl="2"/>
            <a:r>
              <a:rPr lang="en-US" dirty="0"/>
              <a:t>Lies midway between structured and unstructured data; doesn't have a specific relational or tabular data model but includes tags and markers that scale data into records and fields in a dataset</a:t>
            </a:r>
          </a:p>
          <a:p>
            <a:pPr lvl="2"/>
            <a:r>
              <a:rPr lang="en-US" dirty="0"/>
              <a:t>Consists of free text or data partially annotated with some specific keywords or metadata from a controlled terminology.</a:t>
            </a:r>
          </a:p>
          <a:p>
            <a:pPr lvl="2"/>
            <a:r>
              <a:rPr lang="en-US" dirty="0"/>
              <a:t>e.g. data repositories, ClinicalTrials.gov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E1D956-CC2C-62CB-E4C2-215C1A3BAC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754ED01-E2A0-4C1E-8E21-014B99041579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7794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7FF209-3E74-4AB6-3243-B1C09EB47B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754ED01-E2A0-4C1E-8E21-014B99041579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2DECBE0-AB68-655A-29EC-AC2C6CF9EE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Science/AI Success Story</a:t>
            </a:r>
          </a:p>
        </p:txBody>
      </p:sp>
      <p:pic>
        <p:nvPicPr>
          <p:cNvPr id="2050" name="Picture 2" descr="AlphaGo - Wikidata">
            <a:extLst>
              <a:ext uri="{FF2B5EF4-FFF2-40B4-BE49-F238E27FC236}">
                <a16:creationId xmlns:a16="http://schemas.microsoft.com/office/drawing/2014/main" id="{E0ED708B-C957-7188-5239-A85AB7B770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361723"/>
            <a:ext cx="2448272" cy="642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eepMind's AlphaFold 2 Explained! AI Breakthrough in Protein Folding! What  we know (&amp; what we don't) - YouTube">
            <a:extLst>
              <a:ext uri="{FF2B5EF4-FFF2-40B4-BE49-F238E27FC236}">
                <a16:creationId xmlns:a16="http://schemas.microsoft.com/office/drawing/2014/main" id="{FC7E42AB-F9A6-83CE-6F76-93B90C8CDE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3853" y="1061857"/>
            <a:ext cx="2056293" cy="1158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id="{286DC182-F457-4F1D-074C-3BBF7D8EEF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6316" y="1026121"/>
            <a:ext cx="1702068" cy="1446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page6image1683152560">
            <a:extLst>
              <a:ext uri="{FF2B5EF4-FFF2-40B4-BE49-F238E27FC236}">
                <a16:creationId xmlns:a16="http://schemas.microsoft.com/office/drawing/2014/main" id="{EF058C14-024D-E4C6-2892-F1D85C1770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564" y="2831159"/>
            <a:ext cx="2137380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>
            <a:extLst>
              <a:ext uri="{FF2B5EF4-FFF2-40B4-BE49-F238E27FC236}">
                <a16:creationId xmlns:a16="http://schemas.microsoft.com/office/drawing/2014/main" id="{573B058B-6657-E353-BCAD-5C2E08CB9A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682499"/>
            <a:ext cx="2718067" cy="1812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9" name="Picture 11">
            <a:extLst>
              <a:ext uri="{FF2B5EF4-FFF2-40B4-BE49-F238E27FC236}">
                <a16:creationId xmlns:a16="http://schemas.microsoft.com/office/drawing/2014/main" id="{60C5BAFC-21EF-1209-AF54-354FE32F7F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7307" y="2856740"/>
            <a:ext cx="2909804" cy="1637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58051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E5C90A4-179D-E1EE-405D-A3AF3010CA2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23528" y="699542"/>
            <a:ext cx="3960440" cy="3816424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Cancer Research</a:t>
            </a:r>
          </a:p>
          <a:p>
            <a:r>
              <a:rPr lang="en-US" dirty="0"/>
              <a:t>Diagnosis </a:t>
            </a:r>
          </a:p>
          <a:p>
            <a:r>
              <a:rPr lang="en-US" dirty="0"/>
              <a:t>Early detection</a:t>
            </a:r>
          </a:p>
          <a:p>
            <a:r>
              <a:rPr lang="en-US" dirty="0"/>
              <a:t>Biomarkers</a:t>
            </a:r>
          </a:p>
          <a:p>
            <a:r>
              <a:rPr lang="en-US" dirty="0"/>
              <a:t>Prognosis prediction</a:t>
            </a:r>
          </a:p>
          <a:p>
            <a:r>
              <a:rPr lang="en-US" dirty="0"/>
              <a:t>Personalized patient care</a:t>
            </a:r>
          </a:p>
          <a:p>
            <a:pPr marL="0" indent="0">
              <a:buNone/>
            </a:pPr>
            <a:r>
              <a:rPr lang="en-US" dirty="0"/>
              <a:t>…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78BCAB-EC6B-02F3-0E69-3D7DF6269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754ED01-E2A0-4C1E-8E21-014B99041579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BFE4AAF-468B-A128-F3AB-FBCFEF3114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Science in Cancer Research and Trials</a:t>
            </a:r>
          </a:p>
        </p:txBody>
      </p:sp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8D92200C-AC22-DED6-0128-E54655922208}"/>
              </a:ext>
            </a:extLst>
          </p:cNvPr>
          <p:cNvSpPr txBox="1">
            <a:spLocks/>
          </p:cNvSpPr>
          <p:nvPr/>
        </p:nvSpPr>
        <p:spPr>
          <a:xfrm>
            <a:off x="4587549" y="699542"/>
            <a:ext cx="3960440" cy="381642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177800" indent="-177800" algn="l" defTabSz="914400" rtl="0" eaLnBrk="1" latinLnBrk="0" hangingPunct="1">
              <a:spcBef>
                <a:spcPts val="800"/>
              </a:spcBef>
              <a:buClr>
                <a:srgbClr val="519136"/>
              </a:buClr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rgbClr val="51913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rgbClr val="519136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rgbClr val="51913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rgbClr val="51913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rgbClr val="519136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 dirty="0"/>
              <a:t>Cancer Clinical Trials</a:t>
            </a:r>
          </a:p>
          <a:p>
            <a:r>
              <a:rPr lang="en-US" dirty="0"/>
              <a:t>Biomarker discovery</a:t>
            </a:r>
          </a:p>
          <a:p>
            <a:r>
              <a:rPr lang="en-US" dirty="0"/>
              <a:t>Adaptive trials</a:t>
            </a:r>
          </a:p>
          <a:p>
            <a:r>
              <a:rPr lang="en-US" dirty="0"/>
              <a:t>Meta analysis</a:t>
            </a:r>
          </a:p>
          <a:p>
            <a:r>
              <a:rPr lang="en-US" dirty="0"/>
              <a:t>Clinical trials + Real world data</a:t>
            </a:r>
          </a:p>
          <a:p>
            <a:r>
              <a:rPr lang="en-US" dirty="0"/>
              <a:t>Data Sharing</a:t>
            </a:r>
          </a:p>
          <a:p>
            <a:r>
              <a:rPr lang="en-US" dirty="0"/>
              <a:t>Do better at what we are already doing</a:t>
            </a:r>
          </a:p>
          <a:p>
            <a:pPr marL="0" indent="0">
              <a:buNone/>
            </a:pPr>
            <a:r>
              <a:rPr lang="en-US" dirty="0"/>
              <a:t>…</a:t>
            </a:r>
          </a:p>
          <a:p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936807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CTG_PowerPoint_Template_Bilingual_16x9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4FFFCDF5-0C29-4344-BE7B-01B10E740BA0}" vid="{4F258907-72F7-774D-87EC-6DCCB8BEC07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CCTG_PowerPoint_Template_Bilingual_16x9</Template>
  <TotalTime>6527</TotalTime>
  <Words>1770</Words>
  <Application>Microsoft Office PowerPoint</Application>
  <PresentationFormat>On-screen Show (16:9)</PresentationFormat>
  <Paragraphs>305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Arial</vt:lpstr>
      <vt:lpstr>Calibri</vt:lpstr>
      <vt:lpstr>Franklin Gothic Book</vt:lpstr>
      <vt:lpstr>Wingdings</vt:lpstr>
      <vt:lpstr>CCTG_PowerPoint_Template_Bilingual_16x9</vt:lpstr>
      <vt:lpstr>PowerPoint Presentation</vt:lpstr>
      <vt:lpstr>Learning Objectives</vt:lpstr>
      <vt:lpstr>CCTG Scientific Agenda</vt:lpstr>
      <vt:lpstr>What is Data Science?</vt:lpstr>
      <vt:lpstr>Poll 1</vt:lpstr>
      <vt:lpstr>What is Clinical Data Science?</vt:lpstr>
      <vt:lpstr>Types of Data</vt:lpstr>
      <vt:lpstr>Data Science/AI Success Story</vt:lpstr>
      <vt:lpstr>Data Science in Cancer Research and Trials</vt:lpstr>
      <vt:lpstr>Challenges</vt:lpstr>
      <vt:lpstr>Health Data Platforms </vt:lpstr>
      <vt:lpstr>Data Science Platform at CCTG</vt:lpstr>
      <vt:lpstr>Poll 2</vt:lpstr>
      <vt:lpstr>What is Clinical Data?</vt:lpstr>
      <vt:lpstr>Types of Data</vt:lpstr>
      <vt:lpstr>Oversight, Operations &amp; Support</vt:lpstr>
      <vt:lpstr>Data Science Team</vt:lpstr>
      <vt:lpstr>Short Term Goals</vt:lpstr>
      <vt:lpstr>Long Term Goals</vt:lpstr>
      <vt:lpstr>Active Projects</vt:lpstr>
      <vt:lpstr>Challenges in Data Science</vt:lpstr>
      <vt:lpstr>Data Science for Sponsors</vt:lpstr>
      <vt:lpstr>Data Science for Sites</vt:lpstr>
      <vt:lpstr>Review of Learning Objectives</vt:lpstr>
      <vt:lpstr>Discussion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Lam Pho</dc:creator>
  <cp:lastModifiedBy>Nancy Dusharm</cp:lastModifiedBy>
  <cp:revision>74</cp:revision>
  <dcterms:created xsi:type="dcterms:W3CDTF">2022-04-22T14:28:43Z</dcterms:created>
  <dcterms:modified xsi:type="dcterms:W3CDTF">2022-08-04T12:58:43Z</dcterms:modified>
</cp:coreProperties>
</file>